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68" r:id="rId5"/>
    <p:sldId id="2147482109" r:id="rId6"/>
    <p:sldId id="2147482110" r:id="rId7"/>
    <p:sldId id="2147482091" r:id="rId8"/>
    <p:sldId id="2147482089" r:id="rId9"/>
    <p:sldId id="2147482112" r:id="rId10"/>
    <p:sldId id="2147482107" r:id="rId11"/>
    <p:sldId id="2147482114" r:id="rId12"/>
    <p:sldId id="2147482101" r:id="rId13"/>
    <p:sldId id="2147482108" r:id="rId14"/>
    <p:sldId id="2147482064" r:id="rId15"/>
    <p:sldId id="281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source Efficiency" id="{AD708D95-B43D-42F9-A055-1D7FC3793E7E}">
          <p14:sldIdLst>
            <p14:sldId id="268"/>
            <p14:sldId id="2147482109"/>
            <p14:sldId id="2147482110"/>
            <p14:sldId id="2147482091"/>
            <p14:sldId id="2147482089"/>
            <p14:sldId id="2147482112"/>
            <p14:sldId id="2147482107"/>
            <p14:sldId id="2147482114"/>
            <p14:sldId id="2147482101"/>
            <p14:sldId id="2147482108"/>
            <p14:sldId id="2147482064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A2DD76-D255-90BF-6B2B-F9BD42FC05A1}" name="Patrick Otto" initials="PO" userId="S::patrick.otto@bbraun.com::630f1c5e-fd29-49cc-83f1-4ef525ee6e5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97A"/>
    <a:srgbClr val="FFFFFF"/>
    <a:srgbClr val="DFDBD3"/>
    <a:srgbClr val="9E2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F7F606-33BA-4B6F-8F3F-C9515605F459}" v="1" dt="2025-06-11T07:05:28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Weix" userId="afcd1bd5-e2a4-4526-a89a-146563f98281" providerId="ADAL" clId="{D1F7F606-33BA-4B6F-8F3F-C9515605F459}"/>
    <pc:docChg chg="addSld delSld modSld delMainMaster delSection modSection">
      <pc:chgData name="Patrick Weix" userId="afcd1bd5-e2a4-4526-a89a-146563f98281" providerId="ADAL" clId="{D1F7F606-33BA-4B6F-8F3F-C9515605F459}" dt="2025-06-11T07:05:57.341" v="15" actId="20577"/>
      <pc:docMkLst>
        <pc:docMk/>
      </pc:docMkLst>
      <pc:sldChg chg="modSp mod">
        <pc:chgData name="Patrick Weix" userId="afcd1bd5-e2a4-4526-a89a-146563f98281" providerId="ADAL" clId="{D1F7F606-33BA-4B6F-8F3F-C9515605F459}" dt="2025-06-11T07:05:49.710" v="6" actId="20577"/>
        <pc:sldMkLst>
          <pc:docMk/>
          <pc:sldMk cId="4098130008" sldId="268"/>
        </pc:sldMkLst>
        <pc:spChg chg="mod">
          <ac:chgData name="Patrick Weix" userId="afcd1bd5-e2a4-4526-a89a-146563f98281" providerId="ADAL" clId="{D1F7F606-33BA-4B6F-8F3F-C9515605F459}" dt="2025-06-11T07:05:49.710" v="6" actId="20577"/>
          <ac:spMkLst>
            <pc:docMk/>
            <pc:sldMk cId="4098130008" sldId="268"/>
            <ac:spMk id="11" creationId="{47A73C90-9CB5-A9E0-119D-28EEEF7E0F09}"/>
          </ac:spMkLst>
        </pc:spChg>
      </pc:sldChg>
      <pc:sldChg chg="modSp add mod">
        <pc:chgData name="Patrick Weix" userId="afcd1bd5-e2a4-4526-a89a-146563f98281" providerId="ADAL" clId="{D1F7F606-33BA-4B6F-8F3F-C9515605F459}" dt="2025-06-11T07:05:57.341" v="15" actId="20577"/>
        <pc:sldMkLst>
          <pc:docMk/>
          <pc:sldMk cId="4213575017" sldId="281"/>
        </pc:sldMkLst>
        <pc:spChg chg="mod">
          <ac:chgData name="Patrick Weix" userId="afcd1bd5-e2a4-4526-a89a-146563f98281" providerId="ADAL" clId="{D1F7F606-33BA-4B6F-8F3F-C9515605F459}" dt="2025-06-11T07:05:57.341" v="15" actId="20577"/>
          <ac:spMkLst>
            <pc:docMk/>
            <pc:sldMk cId="4213575017" sldId="281"/>
            <ac:spMk id="5" creationId="{429159EC-3DA2-F3A7-A4CC-D58B19F9708F}"/>
          </ac:spMkLst>
        </pc:spChg>
      </pc:sldChg>
      <pc:sldChg chg="del">
        <pc:chgData name="Patrick Weix" userId="afcd1bd5-e2a4-4526-a89a-146563f98281" providerId="ADAL" clId="{D1F7F606-33BA-4B6F-8F3F-C9515605F459}" dt="2025-06-11T07:05:12.496" v="2" actId="47"/>
        <pc:sldMkLst>
          <pc:docMk/>
          <pc:sldMk cId="522497007" sldId="2147473727"/>
        </pc:sldMkLst>
      </pc:sldChg>
      <pc:sldChg chg="del">
        <pc:chgData name="Patrick Weix" userId="afcd1bd5-e2a4-4526-a89a-146563f98281" providerId="ADAL" clId="{D1F7F606-33BA-4B6F-8F3F-C9515605F459}" dt="2025-06-11T07:05:12.496" v="2" actId="47"/>
        <pc:sldMkLst>
          <pc:docMk/>
          <pc:sldMk cId="2235756287" sldId="2147482092"/>
        </pc:sldMkLst>
      </pc:sldChg>
      <pc:sldChg chg="del">
        <pc:chgData name="Patrick Weix" userId="afcd1bd5-e2a4-4526-a89a-146563f98281" providerId="ADAL" clId="{D1F7F606-33BA-4B6F-8F3F-C9515605F459}" dt="2025-06-11T07:05:12.496" v="2" actId="47"/>
        <pc:sldMkLst>
          <pc:docMk/>
          <pc:sldMk cId="157919801" sldId="2147482095"/>
        </pc:sldMkLst>
      </pc:sldChg>
      <pc:sldChg chg="del">
        <pc:chgData name="Patrick Weix" userId="afcd1bd5-e2a4-4526-a89a-146563f98281" providerId="ADAL" clId="{D1F7F606-33BA-4B6F-8F3F-C9515605F459}" dt="2025-06-11T07:05:12.496" v="2" actId="47"/>
        <pc:sldMkLst>
          <pc:docMk/>
          <pc:sldMk cId="2000221293" sldId="2147482116"/>
        </pc:sldMkLst>
      </pc:sldChg>
      <pc:sldChg chg="del">
        <pc:chgData name="Patrick Weix" userId="afcd1bd5-e2a4-4526-a89a-146563f98281" providerId="ADAL" clId="{D1F7F606-33BA-4B6F-8F3F-C9515605F459}" dt="2025-06-11T07:05:12.496" v="2" actId="47"/>
        <pc:sldMkLst>
          <pc:docMk/>
          <pc:sldMk cId="3575110893" sldId="2147482676"/>
        </pc:sldMkLst>
      </pc:sldChg>
      <pc:sldChg chg="del">
        <pc:chgData name="Patrick Weix" userId="afcd1bd5-e2a4-4526-a89a-146563f98281" providerId="ADAL" clId="{D1F7F606-33BA-4B6F-8F3F-C9515605F459}" dt="2025-06-11T07:05:12.496" v="2" actId="47"/>
        <pc:sldMkLst>
          <pc:docMk/>
          <pc:sldMk cId="1487294012" sldId="2147483597"/>
        </pc:sldMkLst>
      </pc:sldChg>
      <pc:sldChg chg="del">
        <pc:chgData name="Patrick Weix" userId="afcd1bd5-e2a4-4526-a89a-146563f98281" providerId="ADAL" clId="{D1F7F606-33BA-4B6F-8F3F-C9515605F459}" dt="2025-06-11T07:05:12.496" v="2" actId="47"/>
        <pc:sldMkLst>
          <pc:docMk/>
          <pc:sldMk cId="3095711187" sldId="2147483600"/>
        </pc:sldMkLst>
      </pc:sldChg>
      <pc:sldChg chg="del">
        <pc:chgData name="Patrick Weix" userId="afcd1bd5-e2a4-4526-a89a-146563f98281" providerId="ADAL" clId="{D1F7F606-33BA-4B6F-8F3F-C9515605F459}" dt="2025-06-11T07:05:41.904" v="5" actId="47"/>
        <pc:sldMkLst>
          <pc:docMk/>
          <pc:sldMk cId="936751996" sldId="2147483601"/>
        </pc:sldMkLst>
      </pc:sldChg>
      <pc:sldChg chg="del">
        <pc:chgData name="Patrick Weix" userId="afcd1bd5-e2a4-4526-a89a-146563f98281" providerId="ADAL" clId="{D1F7F606-33BA-4B6F-8F3F-C9515605F459}" dt="2025-06-11T07:05:12.496" v="2" actId="47"/>
        <pc:sldMkLst>
          <pc:docMk/>
          <pc:sldMk cId="2122884617" sldId="2147483602"/>
        </pc:sldMkLst>
      </pc:sldChg>
      <pc:sldChg chg="del">
        <pc:chgData name="Patrick Weix" userId="afcd1bd5-e2a4-4526-a89a-146563f98281" providerId="ADAL" clId="{D1F7F606-33BA-4B6F-8F3F-C9515605F459}" dt="2025-06-11T07:05:12.496" v="2" actId="47"/>
        <pc:sldMkLst>
          <pc:docMk/>
          <pc:sldMk cId="3375812696" sldId="2147483603"/>
        </pc:sldMkLst>
      </pc:sldChg>
      <pc:sldChg chg="del">
        <pc:chgData name="Patrick Weix" userId="afcd1bd5-e2a4-4526-a89a-146563f98281" providerId="ADAL" clId="{D1F7F606-33BA-4B6F-8F3F-C9515605F459}" dt="2025-06-11T07:05:12.496" v="2" actId="47"/>
        <pc:sldMkLst>
          <pc:docMk/>
          <pc:sldMk cId="3502019554" sldId="2147483606"/>
        </pc:sldMkLst>
      </pc:sldChg>
      <pc:sldChg chg="del">
        <pc:chgData name="Patrick Weix" userId="afcd1bd5-e2a4-4526-a89a-146563f98281" providerId="ADAL" clId="{D1F7F606-33BA-4B6F-8F3F-C9515605F459}" dt="2025-06-11T07:05:03.344" v="1" actId="47"/>
        <pc:sldMkLst>
          <pc:docMk/>
          <pc:sldMk cId="1432496116" sldId="2147483607"/>
        </pc:sldMkLst>
      </pc:sldChg>
      <pc:sldChg chg="del">
        <pc:chgData name="Patrick Weix" userId="afcd1bd5-e2a4-4526-a89a-146563f98281" providerId="ADAL" clId="{D1F7F606-33BA-4B6F-8F3F-C9515605F459}" dt="2025-06-11T07:04:59.128" v="0" actId="47"/>
        <pc:sldMkLst>
          <pc:docMk/>
          <pc:sldMk cId="3309249755" sldId="2147483608"/>
        </pc:sldMkLst>
      </pc:sldChg>
      <pc:sldMasterChg chg="del delSldLayout">
        <pc:chgData name="Patrick Weix" userId="afcd1bd5-e2a4-4526-a89a-146563f98281" providerId="ADAL" clId="{D1F7F606-33BA-4B6F-8F3F-C9515605F459}" dt="2025-06-11T07:05:12.496" v="2" actId="47"/>
        <pc:sldMasterMkLst>
          <pc:docMk/>
          <pc:sldMasterMk cId="2784039290" sldId="2147483675"/>
        </pc:sldMasterMkLst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771077001" sldId="2147483676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2562699181" sldId="2147483677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2194787627" sldId="2147483678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750148182" sldId="2147483679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702392209" sldId="2147483680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2982191519" sldId="2147483681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637664960" sldId="2147483682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2274731858" sldId="2147483683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030310734" sldId="2147483684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2752864670" sldId="2147483685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202371944" sldId="2147483686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804443345" sldId="2147483687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2989074701" sldId="2147483688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656267190" sldId="2147483689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2683953710" sldId="2147483690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138960263" sldId="2147483691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873516036" sldId="2147483692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2198098162" sldId="2147483693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556994242" sldId="2147483694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742849286" sldId="2147483695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412183895" sldId="2147483696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2788016042" sldId="2147483697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2696968137" sldId="2147483698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4019197641" sldId="2147483699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142728033" sldId="2147483700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604539549" sldId="2147483701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391692916" sldId="2147483702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878865498" sldId="2147483703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4066314487" sldId="2147483704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2445554509" sldId="2147483705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219573997" sldId="2147483706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870317499" sldId="2147483707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2251853080" sldId="2147483708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683517419" sldId="2147483709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048826040" sldId="2147483710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824496841" sldId="2147483711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572936858" sldId="2147483712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2092535213" sldId="2147483713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2094160694" sldId="2147483714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312592734" sldId="2147483715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735303192" sldId="2147483716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954154074" sldId="2147483717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748050898" sldId="2147483718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652414108" sldId="2147483719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175755525" sldId="2147483720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753406564" sldId="2147483721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476238944" sldId="2147483722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033182411" sldId="2147483723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690290394" sldId="2147483724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035476754" sldId="2147483725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183150427" sldId="2147483726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884643775" sldId="2147483727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141005116" sldId="2147483728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514986420" sldId="2147483729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581347250" sldId="2147483730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631408701" sldId="2147483731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597511119" sldId="2147483732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2972287118" sldId="2147483733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627253084" sldId="2147483734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069307690" sldId="2147483735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300225927" sldId="2147483736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342056840" sldId="2147483737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013283970" sldId="2147483738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4070073112" sldId="2147483739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629263990" sldId="2147483740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645187951" sldId="2147483741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4148354233" sldId="2147483742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314146540" sldId="2147483743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654171043" sldId="2147483744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2379839087" sldId="2147483745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755850974" sldId="2147483746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434122959" sldId="2147483747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3409492344" sldId="2147483748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1821579657" sldId="2147483749"/>
          </pc:sldLayoutMkLst>
        </pc:sldLayoutChg>
        <pc:sldLayoutChg chg="del">
          <pc:chgData name="Patrick Weix" userId="afcd1bd5-e2a4-4526-a89a-146563f98281" providerId="ADAL" clId="{D1F7F606-33BA-4B6F-8F3F-C9515605F459}" dt="2025-06-11T07:05:12.496" v="2" actId="47"/>
          <pc:sldLayoutMkLst>
            <pc:docMk/>
            <pc:sldMasterMk cId="2784039290" sldId="2147483675"/>
            <pc:sldLayoutMk cId="2913289035" sldId="214748375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C205E-0EF1-4222-A864-E6D7219E0C52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0B7B6-3971-4FEE-ABA6-996C41CF3B2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77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Imagine a swimmer in an Olympic pool — gliding through the water, every movement efficient, every breath timed. </a:t>
            </a:r>
          </a:p>
          <a:p>
            <a:endParaRPr lang="en-US"/>
          </a:p>
          <a:p>
            <a:r>
              <a:rPr lang="en-US" b="1"/>
              <a:t>Now imagine a dialysis center</a:t>
            </a:r>
            <a:r>
              <a:rPr lang="en-US"/>
              <a:t>. </a:t>
            </a:r>
          </a:p>
          <a:p>
            <a:endParaRPr lang="en-US"/>
          </a:p>
          <a:p>
            <a:r>
              <a:rPr lang="en-US"/>
              <a:t>Different setting, same principle: performance depends on how well we manage our resources.” “And just like a swimmer needs water to compete, we need water — and energy — to care for our patients. Let’s talk about how we can do that with more precision, and less waste.”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27236-3239-44C6-8255-61E4D0637A9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630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Imagine a swimmer in an Olympic pool — gliding through the water, every movement efficient, every breath timed. </a:t>
            </a:r>
          </a:p>
          <a:p>
            <a:endParaRPr lang="en-US"/>
          </a:p>
          <a:p>
            <a:r>
              <a:rPr lang="en-US" b="1"/>
              <a:t>Now imagine a dialysis center</a:t>
            </a:r>
            <a:r>
              <a:rPr lang="en-US"/>
              <a:t>. </a:t>
            </a:r>
          </a:p>
          <a:p>
            <a:endParaRPr lang="en-US"/>
          </a:p>
          <a:p>
            <a:r>
              <a:rPr lang="en-US"/>
              <a:t>Different setting, same principle: performance, and btw also the water bill of your center, depends on how well we manage our resources.</a:t>
            </a:r>
          </a:p>
          <a:p>
            <a:r>
              <a:rPr lang="en-US"/>
              <a:t>And just like a swimmer needs water to compete, we need water for the treatment of patients.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0B7B6-3971-4FEE-ABA6-996C41CF3B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16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difference is: The swimmer needs water to compete, to train, to push limits.</a:t>
            </a:r>
            <a:br>
              <a:rPr lang="en-US"/>
            </a:br>
            <a:endParaRPr lang="en-US"/>
          </a:p>
          <a:p>
            <a:r>
              <a:rPr lang="en-US"/>
              <a:t>Patients need it to survive.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But water is not an infinite resource.</a:t>
            </a:r>
            <a:br>
              <a:rPr lang="en-US"/>
            </a:br>
            <a:r>
              <a:rPr lang="en-US" b="0" i="0">
                <a:solidFill>
                  <a:srgbClr val="424242"/>
                </a:solidFill>
                <a:effectLst/>
                <a:latin typeface="Segoe Sans"/>
              </a:rPr>
              <a:t>Only about </a:t>
            </a:r>
            <a:r>
              <a:rPr lang="en-US" b="1" i="0">
                <a:solidFill>
                  <a:srgbClr val="424242"/>
                </a:solidFill>
                <a:effectLst/>
                <a:latin typeface="Segoe Sans"/>
              </a:rPr>
              <a:t>2.5% of all water on Earth is freshwater</a:t>
            </a:r>
            <a:r>
              <a:rPr lang="en-US" b="0" i="0">
                <a:solidFill>
                  <a:srgbClr val="424242"/>
                </a:solidFill>
                <a:effectLst/>
                <a:latin typeface="Segoe Sans"/>
              </a:rPr>
              <a:t> and </a:t>
            </a:r>
            <a:r>
              <a:rPr lang="en-US" b="1" i="0">
                <a:solidFill>
                  <a:srgbClr val="424242"/>
                </a:solidFill>
                <a:effectLst/>
                <a:latin typeface="Segoe Sans"/>
              </a:rPr>
              <a:t>only around 0.3%</a:t>
            </a:r>
            <a:r>
              <a:rPr lang="en-US" b="0" i="0">
                <a:solidFill>
                  <a:srgbClr val="424242"/>
                </a:solidFill>
                <a:effectLst/>
                <a:latin typeface="Segoe Sans"/>
              </a:rPr>
              <a:t> of the world’s freshwater </a:t>
            </a:r>
            <a:r>
              <a:rPr lang="en-US" b="1" i="0">
                <a:solidFill>
                  <a:srgbClr val="424242"/>
                </a:solidFill>
                <a:effectLst/>
                <a:latin typeface="Segoe Sans"/>
              </a:rPr>
              <a:t>is actually accessible</a:t>
            </a:r>
            <a:r>
              <a:rPr lang="en-US" b="0" i="0">
                <a:solidFill>
                  <a:srgbClr val="424242"/>
                </a:solidFill>
                <a:effectLst/>
                <a:latin typeface="Segoe Sans"/>
              </a:rPr>
              <a:t> to us.</a:t>
            </a:r>
            <a:br>
              <a:rPr lang="en-US" b="0" i="0">
                <a:solidFill>
                  <a:srgbClr val="424242"/>
                </a:solidFill>
                <a:effectLst/>
                <a:latin typeface="Segoe Sans"/>
              </a:rPr>
            </a:br>
            <a:br>
              <a:rPr lang="en-US" b="0" i="0">
                <a:solidFill>
                  <a:srgbClr val="424242"/>
                </a:solidFill>
                <a:effectLst/>
                <a:latin typeface="Segoe Sans"/>
              </a:rPr>
            </a:br>
            <a:r>
              <a:rPr lang="en-US"/>
              <a:t>We should therefore think together about how we can use water efficiently.</a:t>
            </a:r>
          </a:p>
          <a:p>
            <a:pPr algn="l"/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0B7B6-3971-4FEE-ABA6-996C41CF3B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79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424242"/>
                </a:solidFill>
                <a:effectLst/>
                <a:latin typeface="Segoe Sans"/>
              </a:rPr>
              <a:t>Sounds like a lot? That’s because it is. But we can do better.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0B7B6-3971-4FEE-ABA6-996C41CF3B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10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>
                <a:effectLst/>
              </a:rPr>
              <a:t>With the new </a:t>
            </a:r>
            <a:r>
              <a:rPr lang="en-US" b="1">
                <a:effectLst/>
              </a:rPr>
              <a:t>AQUAboss nX</a:t>
            </a:r>
            <a:r>
              <a:rPr lang="en-US" b="0">
                <a:effectLst/>
              </a:rPr>
              <a:t>, up to </a:t>
            </a:r>
            <a:r>
              <a:rPr lang="en-US" b="1">
                <a:effectLst/>
              </a:rPr>
              <a:t>95%</a:t>
            </a:r>
            <a:r>
              <a:rPr lang="en-US" b="0">
                <a:effectLst/>
              </a:rPr>
              <a:t> of input water is converted into permeate — thanks to advanced reverse osmosis.”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424242"/>
                </a:solidFill>
                <a:effectLst/>
                <a:latin typeface="Segoe Sans"/>
              </a:rPr>
              <a:t>That’s up to </a:t>
            </a:r>
            <a:r>
              <a:rPr lang="en-US" b="1" i="0">
                <a:solidFill>
                  <a:srgbClr val="424242"/>
                </a:solidFill>
                <a:effectLst/>
                <a:latin typeface="Segoe Sans"/>
              </a:rPr>
              <a:t>10% more water saved</a:t>
            </a:r>
            <a:r>
              <a:rPr lang="en-US" b="0" i="0">
                <a:solidFill>
                  <a:srgbClr val="424242"/>
                </a:solidFill>
                <a:effectLst/>
                <a:latin typeface="Segoe Sans"/>
              </a:rPr>
              <a:t> compared to the previous AQUAboss model.</a:t>
            </a:r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0B7B6-3971-4FEE-ABA6-996C41CF3B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36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categoryEnd:slideEnd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27236-3239-44C6-8255-61E4D0637A9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04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8580" y="4256899"/>
            <a:ext cx="9646958" cy="467892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2800" kern="12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8580" y="4652890"/>
            <a:ext cx="9646958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2000" kern="1200" cap="all" baseline="0" dirty="0">
                <a:solidFill>
                  <a:srgbClr val="711E82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09225" y="5156793"/>
            <a:ext cx="9646313" cy="1367835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Rechteck 8"/>
          <p:cNvSpPr/>
          <p:nvPr userDrawn="1"/>
        </p:nvSpPr>
        <p:spPr bwMode="gray">
          <a:xfrm>
            <a:off x="0" y="1089623"/>
            <a:ext cx="1993381" cy="3059143"/>
          </a:xfrm>
          <a:prstGeom prst="rect">
            <a:avLst/>
          </a:prstGeom>
          <a:solidFill>
            <a:srgbClr val="00B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1766" y="374274"/>
            <a:ext cx="1466468" cy="36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60469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198489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363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34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44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B. Braun Melsungen AG 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5692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A8B2A73-69F0-DFEA-BE03-E1D9044C0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9832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3763308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3245805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6342039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FB0B76-9E6D-A5D1-466F-8B129600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26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801726" cy="392422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136229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D28B72-696E-4E4E-4F7A-228CCDB29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2346" y="4672083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1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56999" y="2060097"/>
            <a:ext cx="10797188" cy="424716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92286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226" y="2421169"/>
            <a:ext cx="9646313" cy="431900"/>
          </a:xfrm>
        </p:spPr>
        <p:txBody>
          <a:bodyPr lIns="0" tIns="0" rIns="0" bIns="0" anchor="b" anchorCtr="0">
            <a:noAutofit/>
          </a:bodyPr>
          <a:lstStyle>
            <a:lvl1pPr algn="l">
              <a:defRPr lang="en-US" sz="2800" kern="1200" cap="all" baseline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226" y="2781079"/>
            <a:ext cx="9646313" cy="359917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2000" kern="1200" cap="all" baseline="0" dirty="0">
                <a:solidFill>
                  <a:srgbClr val="711E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Formatvorlage des Untertitelmasters durch Klicken bearbeiten</a:t>
            </a:r>
          </a:p>
        </p:txBody>
      </p:sp>
      <p:sp>
        <p:nvSpPr>
          <p:cNvPr id="9" name="Rechteck 8"/>
          <p:cNvSpPr/>
          <p:nvPr userDrawn="1"/>
        </p:nvSpPr>
        <p:spPr bwMode="gray">
          <a:xfrm>
            <a:off x="-770" y="1089283"/>
            <a:ext cx="1994151" cy="2231731"/>
          </a:xfrm>
          <a:prstGeom prst="rect">
            <a:avLst/>
          </a:prstGeom>
          <a:solidFill>
            <a:srgbClr val="00B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1766" y="374274"/>
            <a:ext cx="1466468" cy="36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87534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000" y="2060099"/>
            <a:ext cx="10798140" cy="3383766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57000" y="5659714"/>
            <a:ext cx="10798537" cy="647550"/>
          </a:xfrm>
          <a:prstGeom prst="rect">
            <a:avLst/>
          </a:prstGeom>
          <a:solidFill>
            <a:srgbClr val="6E6E6E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3281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001" y="2060098"/>
            <a:ext cx="10800522" cy="338376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B. Braun Melsungen AG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57000" y="5659714"/>
            <a:ext cx="10798538" cy="647550"/>
          </a:xfrm>
          <a:prstGeom prst="rect">
            <a:avLst/>
          </a:prstGeom>
          <a:solidFill>
            <a:srgbClr val="00B482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617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248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6752" y="1988679"/>
            <a:ext cx="5219221" cy="4318587"/>
          </a:xfrm>
        </p:spPr>
        <p:txBody>
          <a:bodyPr vert="horz" lIns="0" tIns="0" rIns="0" bIns="0" rtlCol="0">
            <a:noAutofit/>
          </a:bodyPr>
          <a:lstStyle>
            <a:lvl1pPr>
              <a:defRPr lang="de-DE" sz="1900" smtClean="0"/>
            </a:lvl1pPr>
            <a:lvl2pPr>
              <a:defRPr lang="de-DE" sz="1900" smtClean="0"/>
            </a:lvl2pPr>
            <a:lvl3pPr>
              <a:defRPr lang="de-DE" sz="1900" smtClean="0"/>
            </a:lvl3pPr>
            <a:lvl4pPr>
              <a:defRPr lang="de-DE" sz="1900" smtClean="0"/>
            </a:lvl4pPr>
            <a:lvl5pPr>
              <a:defRPr lang="de-DE" sz="1900"/>
            </a:lvl5pPr>
            <a:lvl6pPr marL="814439" indent="0">
              <a:spcBef>
                <a:spcPts val="457"/>
              </a:spcBef>
              <a:buNone/>
              <a:defRPr sz="1900"/>
            </a:lvl6pPr>
            <a:lvl7pPr marL="814439" indent="0">
              <a:spcBef>
                <a:spcPts val="457"/>
              </a:spcBef>
              <a:buNone/>
              <a:defRPr sz="1900"/>
            </a:lvl7pPr>
            <a:lvl8pPr marL="814439" indent="0">
              <a:spcBef>
                <a:spcPts val="457"/>
              </a:spcBef>
              <a:buNone/>
              <a:defRPr sz="1900"/>
            </a:lvl8pPr>
            <a:lvl9pPr marL="814439" indent="0">
              <a:spcBef>
                <a:spcPts val="457"/>
              </a:spcBef>
              <a:buNone/>
              <a:defRPr sz="19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5919" y="1988678"/>
            <a:ext cx="5218641" cy="4318586"/>
          </a:xfrm>
        </p:spPr>
        <p:txBody>
          <a:bodyPr vert="horz" lIns="0" tIns="0" rIns="0" bIns="0" rtlCol="0">
            <a:noAutofit/>
          </a:bodyPr>
          <a:lstStyle>
            <a:lvl1pPr>
              <a:defRPr lang="de-DE" smtClean="0"/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  <a:lvl6pPr marL="814439" indent="0">
              <a:spcBef>
                <a:spcPts val="457"/>
              </a:spcBef>
              <a:buNone/>
              <a:defRPr sz="1900"/>
            </a:lvl6pPr>
            <a:lvl7pPr marL="814439" indent="0">
              <a:spcBef>
                <a:spcPts val="457"/>
              </a:spcBef>
              <a:buNone/>
              <a:defRPr sz="1900"/>
            </a:lvl7pPr>
            <a:lvl8pPr marL="814439" indent="0">
              <a:spcBef>
                <a:spcPts val="457"/>
              </a:spcBef>
              <a:buNone/>
              <a:defRPr sz="1900"/>
            </a:lvl8pPr>
            <a:lvl9pPr marL="814439" indent="0">
              <a:spcBef>
                <a:spcPts val="457"/>
              </a:spcBef>
              <a:buNone/>
              <a:defRPr sz="19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214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Ques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5126"/>
            <a:ext cx="12192000" cy="205186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2000" tIns="144000" rIns="432000" bIns="216000" numCol="1" anchor="ctr" anchorCtr="1" compatLnSpc="1">
            <a:prstTxWarp prst="textNoShape">
              <a:avLst/>
            </a:prstTxWarp>
          </a:bodyPr>
          <a:lstStyle>
            <a:lvl1pPr>
              <a:defRPr lang="de-DE" sz="28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 fontAlgn="base">
              <a:spcAft>
                <a:spcPct val="0"/>
              </a:spcAft>
            </a:pPr>
            <a:r>
              <a:rPr lang="de-DE"/>
              <a:t>Titelmasterformat durch Klicken bearbeiten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020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71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/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94356668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8" imgW="270" imgH="270" progId="TCLayout.ActiveDocument.1">
                  <p:embed/>
                </p:oleObj>
              </mc:Choice>
              <mc:Fallback>
                <p:oleObj name="think-cell Folie" r:id="rId18" imgW="270" imgH="270" progId="TCLayout.ActiveDocument.1">
                  <p:embed/>
                  <p:pic>
                    <p:nvPicPr>
                      <p:cNvPr id="21" name="Objekt 20" hidden="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7000" y="657430"/>
            <a:ext cx="10798538" cy="863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7000" y="2060098"/>
            <a:ext cx="10798538" cy="42485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Siebente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 vert="horz" lIns="108000" tIns="0" rIns="108878" bIns="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de-DE">
                <a:latin typeface="Arial" pitchFamily="34" charset="0"/>
              </a:rPr>
              <a:t>B. Braun Melsungen AG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 vert="horz" lIns="108878" tIns="0" rIns="108878" bIns="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anose="020B0604020202020204" pitchFamily="34" charset="0"/>
              </a:defRPr>
            </a:lvl1pPr>
          </a:lstStyle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47" name="Picture 2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0388672" y="374274"/>
            <a:ext cx="1466468" cy="36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0" name="*GRIDLINE01*" hidden="1"/>
          <p:cNvGrpSpPr/>
          <p:nvPr userDrawn="1"/>
        </p:nvGrpSpPr>
        <p:grpSpPr>
          <a:xfrm>
            <a:off x="1055440" y="656692"/>
            <a:ext cx="10800010" cy="5652628"/>
            <a:chOff x="1055440" y="656692"/>
            <a:chExt cx="10800010" cy="5652628"/>
          </a:xfrm>
        </p:grpSpPr>
        <p:cxnSp>
          <p:nvCxnSpPr>
            <p:cNvPr id="4" name="*GRIDLINE01*Straight Connector 3" hidden="1"/>
            <p:cNvCxnSpPr/>
            <p:nvPr userDrawn="1"/>
          </p:nvCxnSpPr>
          <p:spPr bwMode="hidden">
            <a:xfrm>
              <a:off x="1055440" y="2060575"/>
              <a:ext cx="0" cy="4248743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*GRIDLINE01*Straight Connector 6" hidden="1"/>
            <p:cNvCxnSpPr/>
            <p:nvPr userDrawn="1"/>
          </p:nvCxnSpPr>
          <p:spPr bwMode="hidden">
            <a:xfrm>
              <a:off x="1055440" y="2060848"/>
              <a:ext cx="10799582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*GRIDLINE01*Straight Connector 7" hidden="1"/>
            <p:cNvCxnSpPr/>
            <p:nvPr userDrawn="1"/>
          </p:nvCxnSpPr>
          <p:spPr bwMode="hidden">
            <a:xfrm>
              <a:off x="11855450" y="2060575"/>
              <a:ext cx="0" cy="4248743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*GRIDLINE01*Straight Connector 8" hidden="1"/>
            <p:cNvCxnSpPr/>
            <p:nvPr userDrawn="1"/>
          </p:nvCxnSpPr>
          <p:spPr bwMode="hidden">
            <a:xfrm>
              <a:off x="11676621" y="2060575"/>
              <a:ext cx="0" cy="4248743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*GRIDLINE01*Straight Connector 9" hidden="1"/>
            <p:cNvCxnSpPr/>
            <p:nvPr userDrawn="1"/>
          </p:nvCxnSpPr>
          <p:spPr bwMode="hidden">
            <a:xfrm>
              <a:off x="1991544" y="2060575"/>
              <a:ext cx="0" cy="4248743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*GRIDLINE01*Straight Connector 10" hidden="1"/>
            <p:cNvCxnSpPr/>
            <p:nvPr userDrawn="1"/>
          </p:nvCxnSpPr>
          <p:spPr bwMode="hidden">
            <a:xfrm>
              <a:off x="1055440" y="6309320"/>
              <a:ext cx="10799582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*GRIDLINE01*Straight Connector 11" hidden="1"/>
            <p:cNvCxnSpPr/>
            <p:nvPr userDrawn="1"/>
          </p:nvCxnSpPr>
          <p:spPr bwMode="hidden">
            <a:xfrm>
              <a:off x="1055440" y="5661247"/>
              <a:ext cx="10799582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*GRIDLINE01*Straight Connector 12" hidden="1"/>
            <p:cNvCxnSpPr/>
            <p:nvPr userDrawn="1"/>
          </p:nvCxnSpPr>
          <p:spPr bwMode="hidden">
            <a:xfrm>
              <a:off x="6276020" y="2060575"/>
              <a:ext cx="0" cy="4248743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*GRIDLINE01*Straight Connector 13" hidden="1"/>
            <p:cNvCxnSpPr/>
            <p:nvPr userDrawn="1"/>
          </p:nvCxnSpPr>
          <p:spPr bwMode="hidden">
            <a:xfrm>
              <a:off x="6636060" y="2060575"/>
              <a:ext cx="0" cy="4248743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*GRIDLINE01*Straight Connector 14" hidden="1"/>
            <p:cNvCxnSpPr/>
            <p:nvPr userDrawn="1"/>
          </p:nvCxnSpPr>
          <p:spPr bwMode="hidden">
            <a:xfrm>
              <a:off x="1055869" y="5445224"/>
              <a:ext cx="1079958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*GRIDLINE01*Straight Connector 15" hidden="1"/>
            <p:cNvCxnSpPr/>
            <p:nvPr userDrawn="1"/>
          </p:nvCxnSpPr>
          <p:spPr bwMode="hidden">
            <a:xfrm>
              <a:off x="1415480" y="2060575"/>
              <a:ext cx="0" cy="4248743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*GRIDLINE01*Straight Connector 16" hidden="1"/>
            <p:cNvCxnSpPr/>
            <p:nvPr userDrawn="1"/>
          </p:nvCxnSpPr>
          <p:spPr bwMode="hidden">
            <a:xfrm>
              <a:off x="1055869" y="3140967"/>
              <a:ext cx="1079958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*GRIDLINE01*Straight Connector 17" hidden="1"/>
            <p:cNvCxnSpPr/>
            <p:nvPr userDrawn="1"/>
          </p:nvCxnSpPr>
          <p:spPr bwMode="hidden">
            <a:xfrm>
              <a:off x="1055440" y="656692"/>
              <a:ext cx="10799582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*GRIDLINE01*Straight Connector 18" hidden="1"/>
            <p:cNvCxnSpPr/>
            <p:nvPr userDrawn="1"/>
          </p:nvCxnSpPr>
          <p:spPr bwMode="hidden">
            <a:xfrm>
              <a:off x="1055440" y="1520788"/>
              <a:ext cx="10799582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*GRIDLINE01*Straight Connector 19" hidden="1"/>
            <p:cNvCxnSpPr/>
            <p:nvPr userDrawn="1"/>
          </p:nvCxnSpPr>
          <p:spPr bwMode="hidden">
            <a:xfrm>
              <a:off x="1055440" y="657225"/>
              <a:ext cx="0" cy="863563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*GRIDLINE01*Straight Connector 47" hidden="1"/>
            <p:cNvCxnSpPr/>
            <p:nvPr userDrawn="1"/>
          </p:nvCxnSpPr>
          <p:spPr bwMode="hidden">
            <a:xfrm>
              <a:off x="11855022" y="657225"/>
              <a:ext cx="0" cy="863563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*GRIDLINE01*Straight Connector 48" hidden="1"/>
            <p:cNvCxnSpPr/>
            <p:nvPr userDrawn="1"/>
          </p:nvCxnSpPr>
          <p:spPr bwMode="hidden">
            <a:xfrm>
              <a:off x="9840416" y="657225"/>
              <a:ext cx="0" cy="863563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870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marL="0" algn="l" defTabSz="1088776" rtl="0" eaLnBrk="1" latinLnBrk="0" hangingPunct="1">
        <a:spcBef>
          <a:spcPct val="0"/>
        </a:spcBef>
        <a:buNone/>
        <a:defRPr lang="de-DE" sz="2800" kern="1200" dirty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088776" rtl="0" eaLnBrk="1" latinLnBrk="0" hangingPunct="1">
        <a:spcBef>
          <a:spcPts val="0"/>
        </a:spcBef>
        <a:spcAft>
          <a:spcPts val="0"/>
        </a:spcAft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000" indent="-360000" algn="l" defTabSz="1088776" rtl="0" eaLnBrk="1" latinLnBrk="0" hangingPunct="1">
        <a:spcBef>
          <a:spcPts val="1000"/>
        </a:spcBef>
        <a:spcAft>
          <a:spcPts val="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60000" indent="0" algn="l" defTabSz="1088776" rtl="0" eaLnBrk="1" latinLnBrk="0" hangingPunct="1">
        <a:spcBef>
          <a:spcPts val="1000"/>
        </a:spcBef>
        <a:spcAft>
          <a:spcPts val="0"/>
        </a:spcAft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360000" algn="l" defTabSz="1088776" rtl="0" eaLnBrk="1" latinLnBrk="0" hangingPunct="1">
        <a:spcBef>
          <a:spcPts val="1000"/>
        </a:spcBef>
        <a:spcAft>
          <a:spcPts val="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20000" indent="0" algn="l" defTabSz="1088776" rtl="0" eaLnBrk="1" latinLnBrk="0" hangingPunct="1">
        <a:spcBef>
          <a:spcPts val="1000"/>
        </a:spcBef>
        <a:spcAft>
          <a:spcPts val="0"/>
        </a:spcAft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720000" indent="0" algn="l" defTabSz="1088776" rtl="0" eaLnBrk="1" latinLnBrk="0" hangingPunct="1"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0" algn="l" defTabSz="1088776" rtl="0" eaLnBrk="1" latinLnBrk="0" hangingPunct="1"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720000" indent="0" algn="l" defTabSz="1088776" rtl="0" eaLnBrk="1" latinLnBrk="0" hangingPunct="1"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720000" indent="0" algn="l" defTabSz="1088776" rtl="0" eaLnBrk="1" latinLnBrk="0" hangingPunct="1"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8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16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94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32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71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10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oi.org/10.1093/ndt/gfaa193" TargetMode="Externa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bbraun.com/en/products-and-solutions/therapies/extracorporeal-blood-treatment-therapies/era.html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Sport, Schwimmen, Schwimmbecken, Wasser enthält.&#10;&#10;KI-generierte Inhalte können fehlerhaft sein.">
            <a:extLst>
              <a:ext uri="{FF2B5EF4-FFF2-40B4-BE49-F238E27FC236}">
                <a16:creationId xmlns:a16="http://schemas.microsoft.com/office/drawing/2014/main" id="{2A204951-A8B7-0391-398A-EEF8EC94B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8" b="19687"/>
          <a:stretch/>
        </p:blipFill>
        <p:spPr>
          <a:xfrm>
            <a:off x="0" y="0"/>
            <a:ext cx="12192000" cy="54046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92707E-A43D-0703-3D63-17E387DA29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36060" y="4221198"/>
            <a:ext cx="5559872" cy="2636801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F03C8F-70CA-18BA-0EC9-25035E37A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2124" y="5053787"/>
            <a:ext cx="4655841" cy="1222249"/>
          </a:xfrm>
        </p:spPr>
        <p:txBody>
          <a:bodyPr/>
          <a:lstStyle/>
          <a:p>
            <a:r>
              <a:rPr lang="en-US" sz="3600"/>
              <a:t>Resource</a:t>
            </a:r>
            <a:r>
              <a:rPr lang="en-US" sz="4400"/>
              <a:t> </a:t>
            </a:r>
            <a:r>
              <a:rPr lang="en-US" sz="3600"/>
              <a:t>Efficiency</a:t>
            </a:r>
            <a:endParaRPr lang="de-DE" sz="320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84949EF-3E95-20ED-864D-830A6C939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2124" y="4729862"/>
            <a:ext cx="4018128" cy="323925"/>
          </a:xfrm>
        </p:spPr>
        <p:txBody>
          <a:bodyPr/>
          <a:lstStyle/>
          <a:p>
            <a:r>
              <a:rPr lang="en-US" sz="1800"/>
              <a:t>Deep dive</a:t>
            </a:r>
          </a:p>
        </p:txBody>
      </p:sp>
      <p:sp>
        <p:nvSpPr>
          <p:cNvPr id="4" name="Subtitle 5">
            <a:extLst>
              <a:ext uri="{FF2B5EF4-FFF2-40B4-BE49-F238E27FC236}">
                <a16:creationId xmlns:a16="http://schemas.microsoft.com/office/drawing/2014/main" id="{80E33FB0-C489-A15C-E5C6-4AE8E8B01EA9}"/>
              </a:ext>
            </a:extLst>
          </p:cNvPr>
          <p:cNvSpPr txBox="1">
            <a:spLocks/>
          </p:cNvSpPr>
          <p:nvPr/>
        </p:nvSpPr>
        <p:spPr>
          <a:xfrm>
            <a:off x="7212124" y="5645421"/>
            <a:ext cx="4018128" cy="3239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8776" indent="0" algn="ctr" defTabSz="1088776" rtl="0" eaLnBrk="1" latinLnBrk="0" hangingPunct="1">
              <a:spcBef>
                <a:spcPts val="1000"/>
              </a:spcBef>
              <a:spcAft>
                <a:spcPts val="0"/>
              </a:spcAft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33164" indent="0" algn="ctr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7552" indent="0" algn="ctr" defTabSz="1088776" rtl="0" eaLnBrk="1" latinLnBrk="0" hangingPunct="1">
              <a:spcBef>
                <a:spcPts val="1000"/>
              </a:spcBef>
              <a:spcAft>
                <a:spcPts val="0"/>
              </a:spcAft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21940" indent="0" algn="ctr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66328" indent="0" algn="ctr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10716" indent="0" algn="ctr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55104" indent="0" algn="ctr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#AQUAbossnX</a:t>
            </a:r>
          </a:p>
        </p:txBody>
      </p:sp>
      <p:sp>
        <p:nvSpPr>
          <p:cNvPr id="11" name="shpTitleInfo">
            <a:extLst>
              <a:ext uri="{FF2B5EF4-FFF2-40B4-BE49-F238E27FC236}">
                <a16:creationId xmlns:a16="http://schemas.microsoft.com/office/drawing/2014/main" id="{47A73C90-9CB5-A9E0-119D-28EEEF7E0F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76120" y="6342039"/>
            <a:ext cx="2578848" cy="432048"/>
          </a:xfrm>
        </p:spPr>
        <p:txBody>
          <a:bodyPr/>
          <a:lstStyle/>
          <a:p>
            <a:r>
              <a:rPr lang="en-US" dirty="0"/>
              <a:t>June, 2025</a:t>
            </a:r>
          </a:p>
        </p:txBody>
      </p:sp>
    </p:spTree>
    <p:extLst>
      <p:ext uri="{BB962C8B-B14F-4D97-AF65-F5344CB8AC3E}">
        <p14:creationId xmlns:p14="http://schemas.microsoft.com/office/powerpoint/2010/main" val="4098130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1A9C136D-C6C2-B1C8-CE7D-6685D5FA4641}"/>
              </a:ext>
            </a:extLst>
          </p:cNvPr>
          <p:cNvSpPr txBox="1"/>
          <p:nvPr/>
        </p:nvSpPr>
        <p:spPr>
          <a:xfrm>
            <a:off x="876412" y="2763842"/>
            <a:ext cx="4854867" cy="1118105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-15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Lower consumption, more sustainability</a:t>
            </a:r>
            <a:endParaRPr kumimoji="0" lang="en-US" sz="3600" i="0" u="none" strike="noStrike" kern="1200" cap="none" spc="-15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112B8C4-8C95-AD95-654E-7F5C857539AD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Ressource Efficiency</a:t>
            </a:r>
          </a:p>
        </p:txBody>
      </p:sp>
      <p:pic>
        <p:nvPicPr>
          <p:cNvPr id="40" name="Grafik 39" descr="Ein Bild, das Maschine, Elektronik, Im Haus enthält.&#10;&#10;KI-generierte Inhalte können fehlerhaft sein.">
            <a:extLst>
              <a:ext uri="{FF2B5EF4-FFF2-40B4-BE49-F238E27FC236}">
                <a16:creationId xmlns:a16="http://schemas.microsoft.com/office/drawing/2014/main" id="{78B25D53-811C-741D-592E-1754BB0BB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86" y="-26307"/>
            <a:ext cx="6858000" cy="6858000"/>
          </a:xfrm>
          <a:prstGeom prst="rect">
            <a:avLst/>
          </a:prstGeom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F014F786-D423-3AA9-25F4-357CA97ED968}"/>
              </a:ext>
            </a:extLst>
          </p:cNvPr>
          <p:cNvSpPr txBox="1"/>
          <p:nvPr/>
        </p:nvSpPr>
        <p:spPr>
          <a:xfrm>
            <a:off x="858129" y="2799471"/>
            <a:ext cx="3789768" cy="7052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3">
            <a:extLst>
              <a:ext uri="{FF2B5EF4-FFF2-40B4-BE49-F238E27FC236}">
                <a16:creationId xmlns:a16="http://schemas.microsoft.com/office/drawing/2014/main" id="{0366B18C-8E60-13DC-71E0-13CBC85B7C73}"/>
              </a:ext>
            </a:extLst>
          </p:cNvPr>
          <p:cNvSpPr txBox="1"/>
          <p:nvPr/>
        </p:nvSpPr>
        <p:spPr>
          <a:xfrm>
            <a:off x="876413" y="3963454"/>
            <a:ext cx="3847988" cy="747217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algn="l"/>
            <a:r>
              <a:rPr lang="en-US" sz="1600" b="0" i="0" u="none" strike="noStrike" baseline="0">
                <a:latin typeface="+mj-lt"/>
              </a:rPr>
              <a:t>AQUAboss nX is a </a:t>
            </a:r>
            <a:r>
              <a:rPr lang="en-US" sz="1600" b="1" i="0" u="none" strike="noStrike" baseline="0">
                <a:latin typeface="+mj-lt"/>
              </a:rPr>
              <a:t>demand driven </a:t>
            </a:r>
            <a:r>
              <a:rPr lang="en-US" sz="1600" b="0" i="0" u="none" strike="noStrike" baseline="0">
                <a:latin typeface="+mj-lt"/>
              </a:rPr>
              <a:t>reverse osmosis system featuring </a:t>
            </a:r>
            <a:r>
              <a:rPr lang="en-US" sz="1600" b="1" i="0" u="none" strike="noStrike" baseline="0">
                <a:latin typeface="+mj-lt"/>
              </a:rPr>
              <a:t>frequency-controlled pumps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2D4681BB-EFC5-3F24-DB2F-D17631F7E925}"/>
              </a:ext>
            </a:extLst>
          </p:cNvPr>
          <p:cNvGrpSpPr/>
          <p:nvPr/>
        </p:nvGrpSpPr>
        <p:grpSpPr>
          <a:xfrm>
            <a:off x="876412" y="2153853"/>
            <a:ext cx="2346182" cy="645618"/>
            <a:chOff x="-182880" y="1541418"/>
            <a:chExt cx="12366171" cy="3242950"/>
          </a:xfrm>
        </p:grpSpPr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BA85E4DB-0B7A-0AD2-1AF2-8B0356095A2C}"/>
                </a:ext>
              </a:extLst>
            </p:cNvPr>
            <p:cNvCxnSpPr>
              <a:cxnSpLocks/>
            </p:cNvCxnSpPr>
            <p:nvPr/>
          </p:nvCxnSpPr>
          <p:spPr>
            <a:xfrm>
              <a:off x="-182880" y="3429000"/>
              <a:ext cx="1824772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1AC25E32-50D6-7A19-8537-B1539A864E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8032" y="3013913"/>
              <a:ext cx="194023" cy="44001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2049F7EE-8E3F-8F5D-FAED-2F2D1950EF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2055" y="3013913"/>
              <a:ext cx="152447" cy="99523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A35E4F52-6381-5CD6-05CB-5D78465015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4501" y="2539249"/>
              <a:ext cx="342181" cy="146989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570B61F3-34CF-74E0-021D-8073EC28B2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16683" y="2539249"/>
              <a:ext cx="225200" cy="914678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E9CCDFF8-01A6-9F09-A9E5-0F7B7C2C1274}"/>
                </a:ext>
              </a:extLst>
            </p:cNvPr>
            <p:cNvCxnSpPr>
              <a:cxnSpLocks/>
            </p:cNvCxnSpPr>
            <p:nvPr/>
          </p:nvCxnSpPr>
          <p:spPr>
            <a:xfrm>
              <a:off x="2528023" y="3440067"/>
              <a:ext cx="887997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CF56C8F0-3D69-A1D1-D3F1-F1F06F3BE6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2800" y="1541418"/>
              <a:ext cx="342181" cy="1905579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A200A9F4-FF2E-66B0-494B-3D48CB4B51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34981" y="1541418"/>
              <a:ext cx="332610" cy="324295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1C5A0C0A-C37F-7E2B-A4E9-4FEC08C80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73487" y="2130416"/>
              <a:ext cx="418650" cy="2653952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65BCC16C-2E85-6938-EF74-95C34F702A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05580" y="2130416"/>
              <a:ext cx="226816" cy="1621475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4088A20E-A04B-0728-42E3-970D7DE1D4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5466" y="2712483"/>
              <a:ext cx="327123" cy="1029447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898A6C76-210A-53F6-4B7F-C508399DC2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48299" y="2712483"/>
              <a:ext cx="150997" cy="74144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F57BFA9A-E6A4-7630-16A2-51917FC54F2E}"/>
                </a:ext>
              </a:extLst>
            </p:cNvPr>
            <p:cNvCxnSpPr>
              <a:cxnSpLocks/>
            </p:cNvCxnSpPr>
            <p:nvPr/>
          </p:nvCxnSpPr>
          <p:spPr>
            <a:xfrm>
              <a:off x="5199296" y="3440067"/>
              <a:ext cx="887997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2B43DC54-3656-AA0B-E382-817F536DBD47}"/>
                </a:ext>
              </a:extLst>
            </p:cNvPr>
            <p:cNvCxnSpPr>
              <a:cxnSpLocks/>
            </p:cNvCxnSpPr>
            <p:nvPr/>
          </p:nvCxnSpPr>
          <p:spPr>
            <a:xfrm>
              <a:off x="6006953" y="3440067"/>
              <a:ext cx="1067125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366D74D3-90A4-E805-5C2E-CD654A0AD8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0218" y="3013913"/>
              <a:ext cx="194023" cy="44001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9D39C214-084C-C7E0-C195-7E55051BA3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54241" y="3013913"/>
              <a:ext cx="152447" cy="99523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D206C2DF-2359-76E0-A58B-997F95A065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6687" y="2539249"/>
              <a:ext cx="342181" cy="146989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E95BB3C9-3236-34DC-0337-9528DA2FE9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48869" y="2539249"/>
              <a:ext cx="225200" cy="914678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DB722FDE-ABE9-AEB0-3DB8-0485C8D4683C}"/>
                </a:ext>
              </a:extLst>
            </p:cNvPr>
            <p:cNvCxnSpPr>
              <a:cxnSpLocks/>
            </p:cNvCxnSpPr>
            <p:nvPr/>
          </p:nvCxnSpPr>
          <p:spPr>
            <a:xfrm>
              <a:off x="7960209" y="3440067"/>
              <a:ext cx="887997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58370B3D-988B-AB0C-9ABA-C000DD9D98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4986" y="1541418"/>
              <a:ext cx="342181" cy="1905579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D083C4FC-25CB-F131-3BD7-B5CBABDEFF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67167" y="1541418"/>
              <a:ext cx="332610" cy="324295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8D61345F-EDEE-DDFA-4C01-9B0C8775F6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05673" y="2130416"/>
              <a:ext cx="418650" cy="2653952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83235895-FFB0-1AE1-A1DF-9E33FE9AA3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37766" y="2130416"/>
              <a:ext cx="226816" cy="1621475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1264BE22-CBC5-72EF-15EF-63BE886C84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7652" y="2712483"/>
              <a:ext cx="327123" cy="1029447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D5784E86-3A9A-B0F3-DC12-E5E625959E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80485" y="2712483"/>
              <a:ext cx="150997" cy="74144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16EB5528-E546-747A-9EE6-273ADC82CCBD}"/>
                </a:ext>
              </a:extLst>
            </p:cNvPr>
            <p:cNvCxnSpPr>
              <a:cxnSpLocks/>
            </p:cNvCxnSpPr>
            <p:nvPr/>
          </p:nvCxnSpPr>
          <p:spPr>
            <a:xfrm>
              <a:off x="10605355" y="3440067"/>
              <a:ext cx="1577936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4017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3234" y="1209897"/>
            <a:ext cx="3447227" cy="35390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44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Energy </a:t>
            </a:r>
            <a:r>
              <a:rPr kumimoji="0" lang="de-DE" sz="2244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savings</a:t>
            </a:r>
            <a:r>
              <a:rPr kumimoji="0" lang="de-DE" sz="2244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of 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46A16FD-355D-775C-E19B-3EB843F68D4D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Ressource Efficiency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1A9C136D-C6C2-B1C8-CE7D-6685D5FA4641}"/>
              </a:ext>
            </a:extLst>
          </p:cNvPr>
          <p:cNvSpPr txBox="1"/>
          <p:nvPr/>
        </p:nvSpPr>
        <p:spPr>
          <a:xfrm>
            <a:off x="583234" y="1563802"/>
            <a:ext cx="4854867" cy="2469116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-15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 to </a:t>
            </a:r>
            <a:r>
              <a:rPr kumimoji="0" lang="de-DE" sz="15979" b="0" i="0" u="none" strike="noStrike" kern="1200" cap="none" spc="-15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65</a:t>
            </a:r>
            <a:r>
              <a:rPr kumimoji="0" sz="15979" b="0" i="0" u="none" strike="noStrike" kern="1200" cap="none" spc="-15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endParaRPr kumimoji="0" sz="15979" b="0" i="0" u="none" strike="noStrike" kern="1200" cap="none" spc="0" normalizeH="0" baseline="0" noProof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223D8C17-6B3E-BA68-B067-22F2CCA71214}"/>
              </a:ext>
            </a:extLst>
          </p:cNvPr>
          <p:cNvSpPr txBox="1"/>
          <p:nvPr/>
        </p:nvSpPr>
        <p:spPr>
          <a:xfrm>
            <a:off x="583234" y="3868681"/>
            <a:ext cx="4299484" cy="1036284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3103" marR="0" lvl="0" indent="0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Thanks to multiple patents, AQUAboss® nX delivers a </a:t>
            </a:r>
            <a:r>
              <a:rPr kumimoji="0" lang="en-US" sz="1334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guaranteed minimum of 25% </a:t>
            </a: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up to 65% energy savings compared to AQUAboss®</a:t>
            </a:r>
            <a:b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b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133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CF158FD-16AD-47EE-B46D-AEE971E2A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5666" y="-94109"/>
            <a:ext cx="1346200" cy="13462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A5DACB7-8DB8-A07C-3EA0-B607B1DD585B}"/>
              </a:ext>
            </a:extLst>
          </p:cNvPr>
          <p:cNvSpPr txBox="1"/>
          <p:nvPr/>
        </p:nvSpPr>
        <p:spPr>
          <a:xfrm>
            <a:off x="11056516" y="1087675"/>
            <a:ext cx="1104499" cy="1227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711E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PATENTED TECHNOLOGY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D2A35A9-31B6-4F98-FDBC-22BE27F38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9290" y="817374"/>
            <a:ext cx="4937035" cy="493703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E75500A-F349-557B-7691-BE745B36E3BA}"/>
              </a:ext>
            </a:extLst>
          </p:cNvPr>
          <p:cNvSpPr txBox="1"/>
          <p:nvPr/>
        </p:nvSpPr>
        <p:spPr>
          <a:xfrm>
            <a:off x="364248" y="4727715"/>
            <a:ext cx="6095022" cy="260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64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lang="en-US" sz="1092" b="0" i="0" u="none" strike="noStrike" kern="1200" cap="none" spc="2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</a:t>
            </a:r>
            <a:r>
              <a:rPr kumimoji="0" lang="en-US" sz="1092" b="0" i="0" u="none" strike="noStrike" kern="1200" cap="none" spc="2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average</a:t>
            </a:r>
            <a:r>
              <a:rPr kumimoji="0" lang="en-US" sz="1092" b="0" i="0" u="none" strike="noStrike" kern="1200" cap="none" spc="2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center</a:t>
            </a:r>
            <a:r>
              <a:rPr kumimoji="0" lang="en-US" sz="1092" b="0" i="0" u="none" strike="noStrike" kern="1200" cap="none" spc="2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en-US" sz="1092" b="0" i="0" u="none" strike="noStrike" kern="1200" cap="none" spc="2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</a:t>
            </a:r>
            <a:r>
              <a:rPr kumimoji="0" lang="en-US" sz="1092" b="0" i="0" u="none" strike="noStrike" kern="1200" cap="none" spc="2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 this results in</a:t>
            </a: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91AC870B-8331-C738-0990-DA7B6CECFAAC}"/>
              </a:ext>
            </a:extLst>
          </p:cNvPr>
          <p:cNvSpPr txBox="1"/>
          <p:nvPr/>
        </p:nvSpPr>
        <p:spPr>
          <a:xfrm>
            <a:off x="1179812" y="4904965"/>
            <a:ext cx="4159488" cy="1364327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800" b="0" i="0" u="none" strike="noStrike" kern="1200" cap="none" spc="-6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7.650</a:t>
            </a: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C21F7643-79CB-8425-EF75-EBEBDC1F5844}"/>
              </a:ext>
            </a:extLst>
          </p:cNvPr>
          <p:cNvSpPr txBox="1"/>
          <p:nvPr/>
        </p:nvSpPr>
        <p:spPr>
          <a:xfrm>
            <a:off x="4028469" y="5761466"/>
            <a:ext cx="2535583" cy="28555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6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kW/h savings/year!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602AD67-385D-061E-3920-20042F463AAE}"/>
              </a:ext>
            </a:extLst>
          </p:cNvPr>
          <p:cNvSpPr txBox="1"/>
          <p:nvPr/>
        </p:nvSpPr>
        <p:spPr>
          <a:xfrm>
            <a:off x="490088" y="5754409"/>
            <a:ext cx="82406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64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4B0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Approx.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B0CF991-236B-84B5-C98F-2A8AF504EE36}"/>
              </a:ext>
            </a:extLst>
          </p:cNvPr>
          <p:cNvSpPr txBox="1"/>
          <p:nvPr/>
        </p:nvSpPr>
        <p:spPr>
          <a:xfrm>
            <a:off x="557064" y="6654032"/>
            <a:ext cx="654858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Internal test report: Savings calculated according to performance KPI on 15000 treatments 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 *Electric </a:t>
            </a:r>
            <a:r>
              <a:rPr kumimoji="0" lang="de-DE" sz="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consumption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https://doi.org/10.1093/ndt/gfaa193</a:t>
            </a:r>
            <a:endParaRPr kumimoji="0" lang="sr-Latn-BA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CA7CAB60-8498-F0E3-0DD7-758B691C41FC}"/>
              </a:ext>
            </a:extLst>
          </p:cNvPr>
          <p:cNvSpPr txBox="1"/>
          <p:nvPr/>
        </p:nvSpPr>
        <p:spPr>
          <a:xfrm>
            <a:off x="6999330" y="4612783"/>
            <a:ext cx="4749298" cy="76751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28067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energy is enough to drive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28067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electric car around the world.*</a:t>
            </a:r>
          </a:p>
        </p:txBody>
      </p:sp>
    </p:spTree>
    <p:extLst>
      <p:ext uri="{BB962C8B-B14F-4D97-AF65-F5344CB8AC3E}">
        <p14:creationId xmlns:p14="http://schemas.microsoft.com/office/powerpoint/2010/main" val="1786234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AC9617-CCC9-095D-4667-8A4A8EE754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err="1"/>
              <a:t>Thank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and</a:t>
            </a:r>
            <a:br>
              <a:rPr lang="de-DE"/>
            </a:br>
            <a:r>
              <a:rPr lang="de-DE" err="1"/>
              <a:t>stay</a:t>
            </a:r>
            <a:r>
              <a:rPr lang="de-DE"/>
              <a:t> </a:t>
            </a:r>
            <a:r>
              <a:rPr lang="de-DE" err="1"/>
              <a:t>healthy</a:t>
            </a:r>
            <a:r>
              <a:rPr lang="de-DE"/>
              <a:t>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9159EC-3DA2-F3A7-A4CC-D58B19F970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213575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687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7934" y="1110128"/>
            <a:ext cx="4081363" cy="1092568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A97A"/>
                </a:solidFill>
                <a:latin typeface="Arial" panose="020B0604020202020204" pitchFamily="34" charset="0"/>
              </a:rPr>
              <a:t>For a swimmer, water is more than just an element </a:t>
            </a:r>
            <a:r>
              <a:rPr lang="en-US" sz="2400">
                <a:latin typeface="Arial" panose="020B0604020202020204" pitchFamily="34" charset="0"/>
              </a:rPr>
              <a:t>- </a:t>
            </a:r>
            <a:r>
              <a:rPr kumimoji="0" lang="en-US" sz="224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It's a partner and a sanctuary.</a:t>
            </a:r>
            <a:endParaRPr kumimoji="0" lang="de-DE" sz="22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112B8C4-8C95-AD95-654E-7F5C857539AD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Ressource Efficiency</a:t>
            </a: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5098F57C-0067-E31A-3912-AD91436B7111}"/>
              </a:ext>
            </a:extLst>
          </p:cNvPr>
          <p:cNvSpPr txBox="1"/>
          <p:nvPr/>
        </p:nvSpPr>
        <p:spPr>
          <a:xfrm>
            <a:off x="577934" y="2412359"/>
            <a:ext cx="4674786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280670" algn="l"/>
              </a:tabLst>
              <a:defRPr/>
            </a:pPr>
            <a:r>
              <a:rPr lang="en-US">
                <a:solidFill>
                  <a:srgbClr val="00A97A"/>
                </a:solidFill>
                <a:latin typeface="Arial" panose="020B0604020202020204" pitchFamily="34" charset="0"/>
              </a:rPr>
              <a:t>We all need water for different purposes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73AA059-D345-DED3-D34E-EE2FCF1B4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508" y="584852"/>
            <a:ext cx="5688296" cy="5688296"/>
          </a:xfrm>
          <a:prstGeom prst="rect">
            <a:avLst/>
          </a:prstGeom>
        </p:spPr>
      </p:pic>
      <p:pic>
        <p:nvPicPr>
          <p:cNvPr id="13" name="Grafik 12" descr="Ein Bild, das Sport, Wasser, Person, Schwimmen enthält.&#10;&#10;KI-generierte Inhalte können fehlerhaft sein.">
            <a:extLst>
              <a:ext uri="{FF2B5EF4-FFF2-40B4-BE49-F238E27FC236}">
                <a16:creationId xmlns:a16="http://schemas.microsoft.com/office/drawing/2014/main" id="{6CAD0159-B777-E2D3-0C8E-E8C815C84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 r="23628"/>
          <a:stretch/>
        </p:blipFill>
        <p:spPr>
          <a:xfrm>
            <a:off x="6096428" y="0"/>
            <a:ext cx="6095572" cy="6858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592381F-0E62-D434-EE46-97BDAFF80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18691" y="1742365"/>
            <a:ext cx="4530783" cy="453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59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asser, Türkis, Blau, unterwasser enthält.&#10;&#10;KI-generierte Inhalte können fehlerhaft sein.">
            <a:extLst>
              <a:ext uri="{FF2B5EF4-FFF2-40B4-BE49-F238E27FC236}">
                <a16:creationId xmlns:a16="http://schemas.microsoft.com/office/drawing/2014/main" id="{DD72A557-0954-3EA8-73FD-3F6354327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5" b="4673"/>
          <a:stretch/>
        </p:blipFill>
        <p:spPr>
          <a:xfrm>
            <a:off x="18326" y="0"/>
            <a:ext cx="12173674" cy="68580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090087E-F296-78EF-A9B8-D038E2AE1AD8}"/>
              </a:ext>
            </a:extLst>
          </p:cNvPr>
          <p:cNvGrpSpPr/>
          <p:nvPr/>
        </p:nvGrpSpPr>
        <p:grpSpPr>
          <a:xfrm>
            <a:off x="7393394" y="4629871"/>
            <a:ext cx="4800600" cy="2228129"/>
            <a:chOff x="428" y="0"/>
            <a:chExt cx="4800600" cy="2992343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A0C76121-2CC2-92FA-F37C-5A3DE2878AF3}"/>
                </a:ext>
              </a:extLst>
            </p:cNvPr>
            <p:cNvSpPr/>
            <p:nvPr/>
          </p:nvSpPr>
          <p:spPr>
            <a:xfrm>
              <a:off x="428" y="0"/>
              <a:ext cx="4800600" cy="2992343"/>
            </a:xfrm>
            <a:custGeom>
              <a:avLst/>
              <a:gdLst/>
              <a:ahLst/>
              <a:cxnLst/>
              <a:rect l="l" t="t" r="r" b="b"/>
              <a:pathLst>
                <a:path w="7916545" h="4418965">
                  <a:moveTo>
                    <a:pt x="7915989" y="0"/>
                  </a:moveTo>
                  <a:lnTo>
                    <a:pt x="0" y="0"/>
                  </a:lnTo>
                  <a:lnTo>
                    <a:pt x="0" y="4418713"/>
                  </a:lnTo>
                  <a:lnTo>
                    <a:pt x="7915989" y="4418713"/>
                  </a:lnTo>
                  <a:lnTo>
                    <a:pt x="7915989" y="0"/>
                  </a:lnTo>
                  <a:close/>
                </a:path>
              </a:pathLst>
            </a:custGeom>
            <a:solidFill>
              <a:srgbClr val="00A97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7565A916-557D-288F-988C-404C17E945C7}"/>
                </a:ext>
              </a:extLst>
            </p:cNvPr>
            <p:cNvSpPr txBox="1"/>
            <p:nvPr/>
          </p:nvSpPr>
          <p:spPr>
            <a:xfrm>
              <a:off x="575470" y="1368786"/>
              <a:ext cx="3851801" cy="266306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 marL="15403" marR="90490" algn="just">
                <a:lnSpc>
                  <a:spcPct val="101200"/>
                </a:lnSpc>
                <a:spcBef>
                  <a:spcPts val="58"/>
                </a:spcBef>
              </a:pPr>
              <a:endParaRPr sz="1334">
                <a:latin typeface="Arial"/>
                <a:cs typeface="Arial"/>
              </a:endParaRPr>
            </a:p>
          </p:txBody>
        </p:sp>
        <p:sp>
          <p:nvSpPr>
            <p:cNvPr id="2" name="object 5">
              <a:extLst>
                <a:ext uri="{FF2B5EF4-FFF2-40B4-BE49-F238E27FC236}">
                  <a16:creationId xmlns:a16="http://schemas.microsoft.com/office/drawing/2014/main" id="{E5AE4DBB-EB42-4F08-2BCE-2B9A89790088}"/>
                </a:ext>
              </a:extLst>
            </p:cNvPr>
            <p:cNvSpPr txBox="1">
              <a:spLocks/>
            </p:cNvSpPr>
            <p:nvPr/>
          </p:nvSpPr>
          <p:spPr>
            <a:xfrm>
              <a:off x="330030" y="489801"/>
              <a:ext cx="4342680" cy="1930070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>
              <a:lvl1pPr>
                <a:defRPr sz="3700" b="0" i="0">
                  <a:solidFill>
                    <a:schemeClr val="tx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marL="7701">
                <a:spcBef>
                  <a:spcPts val="67"/>
                </a:spcBef>
              </a:pPr>
              <a:r>
                <a:rPr lang="en-US" sz="2400">
                  <a:solidFill>
                    <a:srgbClr val="FFFFFF"/>
                  </a:solidFill>
                </a:rPr>
                <a:t>The swimmer needs water to compete, to train, to push limits.</a:t>
              </a:r>
              <a:br>
                <a:rPr lang="en-US" sz="2400">
                  <a:solidFill>
                    <a:srgbClr val="FFFFFF"/>
                  </a:solidFill>
                </a:rPr>
              </a:br>
              <a:endParaRPr lang="en-US" sz="2400">
                <a:solidFill>
                  <a:srgbClr val="FFFFFF"/>
                </a:solidFill>
              </a:endParaRPr>
            </a:p>
            <a:p>
              <a:pPr marL="7701">
                <a:spcBef>
                  <a:spcPts val="67"/>
                </a:spcBef>
              </a:pPr>
              <a:r>
                <a:rPr lang="en-US" sz="2000" b="1">
                  <a:solidFill>
                    <a:srgbClr val="FFFFFF"/>
                  </a:solidFill>
                </a:rPr>
                <a:t>Patients need it to survive.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4205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3234" y="1165458"/>
            <a:ext cx="4081363" cy="699256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4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Average water </a:t>
            </a:r>
            <a:r>
              <a:rPr kumimoji="0" lang="de-DE" sz="224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consumption</a:t>
            </a:r>
            <a:r>
              <a:rPr kumimoji="0" lang="de-DE" sz="224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of a renal care </a:t>
            </a:r>
            <a:r>
              <a:rPr kumimoji="0" lang="de-DE" sz="224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center</a:t>
            </a:r>
            <a:endParaRPr kumimoji="0" lang="de-DE" sz="22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1A9C136D-C6C2-B1C8-CE7D-6685D5FA4641}"/>
              </a:ext>
            </a:extLst>
          </p:cNvPr>
          <p:cNvSpPr txBox="1"/>
          <p:nvPr/>
        </p:nvSpPr>
        <p:spPr>
          <a:xfrm>
            <a:off x="634492" y="1998162"/>
            <a:ext cx="5324348" cy="1364327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-15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  <a:r>
              <a:rPr kumimoji="0" lang="de-DE" sz="8800" b="0" i="0" u="none" strike="noStrike" kern="1200" cap="none" spc="-15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7.140 </a:t>
            </a:r>
            <a:r>
              <a:rPr kumimoji="0" lang="de-DE" sz="8800" b="0" i="0" u="none" strike="noStrike" kern="1200" cap="none" spc="-15" normalizeH="0" baseline="0" noProof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Mio</a:t>
            </a:r>
            <a:r>
              <a:rPr kumimoji="0" lang="de-DE" sz="8800" b="0" i="0" u="none" strike="noStrike" kern="1200" cap="none" spc="-15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de-DE" sz="13300" b="0" i="0" u="none" strike="noStrike" kern="1200" cap="none" spc="-15" normalizeH="0" baseline="0" noProof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8FA60D2-2918-B118-F900-085D76B5C820}"/>
              </a:ext>
            </a:extLst>
          </p:cNvPr>
          <p:cNvSpPr txBox="1"/>
          <p:nvPr/>
        </p:nvSpPr>
        <p:spPr>
          <a:xfrm>
            <a:off x="397107" y="3342048"/>
            <a:ext cx="6094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646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lang="en-US" sz="1200" b="0" i="0" u="none" strike="noStrike" kern="1200" cap="none" spc="2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</a:t>
            </a:r>
            <a:r>
              <a:rPr kumimoji="0" lang="en-US" sz="1200" b="0" i="0" u="none" strike="noStrike" kern="1200" cap="none" spc="2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average</a:t>
            </a: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center</a:t>
            </a:r>
            <a:r>
              <a:rPr kumimoji="0" lang="en-US" sz="1200" b="0" i="0" u="none" strike="noStrike" kern="1200" cap="none" spc="2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en-US" sz="1200" b="0" i="0" u="none" strike="noStrike" kern="1200" cap="none" spc="2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</a:t>
            </a: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0AE99DF-DD41-7B9E-DC9E-CA837D67E066}"/>
              </a:ext>
            </a:extLst>
          </p:cNvPr>
          <p:cNvSpPr txBox="1"/>
          <p:nvPr/>
        </p:nvSpPr>
        <p:spPr>
          <a:xfrm>
            <a:off x="556086" y="6550648"/>
            <a:ext cx="49332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Jiménez MDA, </a:t>
            </a:r>
            <a:r>
              <a:rPr kumimoji="0" lang="de-DE" sz="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Audije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-Gil J, Martínez R, et al. How to </a:t>
            </a:r>
            <a:r>
              <a:rPr kumimoji="0" lang="de-DE" sz="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environmental </a:t>
            </a:r>
            <a:r>
              <a:rPr kumimoji="0" lang="de-DE" sz="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impact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de-DE" sz="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haemodialysis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de-DE" sz="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small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actions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big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changes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Clinical </a:t>
            </a:r>
            <a:r>
              <a:rPr kumimoji="0" lang="de-DE" sz="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Kidney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Journal. 2025 Feb;18(2):sfae407. DOI: 10.1093/</a:t>
            </a:r>
            <a:r>
              <a:rPr kumimoji="0" lang="de-DE" sz="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ckj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/sfae407. PMID: 39927256; PMCID: PMC11806634.</a:t>
            </a:r>
            <a:endParaRPr kumimoji="0" lang="sr-Latn-BA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5098F57C-0067-E31A-3912-AD91436B7111}"/>
              </a:ext>
            </a:extLst>
          </p:cNvPr>
          <p:cNvSpPr txBox="1"/>
          <p:nvPr/>
        </p:nvSpPr>
        <p:spPr>
          <a:xfrm>
            <a:off x="556086" y="5604674"/>
            <a:ext cx="5538936" cy="69313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280670" algn="l"/>
              </a:tabLst>
              <a:defRPr/>
            </a:pPr>
            <a:r>
              <a: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is enough water to fill </a:t>
            </a:r>
            <a:r>
              <a: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2,5 Olympic pools a year!*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4EB40B2-DEB6-BBD6-B469-EA520BCB4779}"/>
              </a:ext>
            </a:extLst>
          </p:cNvPr>
          <p:cNvSpPr txBox="1"/>
          <p:nvPr/>
        </p:nvSpPr>
        <p:spPr>
          <a:xfrm>
            <a:off x="5336346" y="3268756"/>
            <a:ext cx="716280" cy="6931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B8558E-FC4B-EEE4-753E-51EAD8B1D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909" y="2680323"/>
            <a:ext cx="3857625" cy="385762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A73408A-2D9F-C48F-7FBE-4EDCB0687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66" t="26540" r="53808"/>
          <a:stretch/>
        </p:blipFill>
        <p:spPr bwMode="auto">
          <a:xfrm>
            <a:off x="6095572" y="0"/>
            <a:ext cx="6096000" cy="68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884804B-A856-9C22-7AFE-5CDCF8F3FA4E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Ressource Efficiency</a:t>
            </a:r>
          </a:p>
        </p:txBody>
      </p:sp>
    </p:spTree>
    <p:extLst>
      <p:ext uri="{BB962C8B-B14F-4D97-AF65-F5344CB8AC3E}">
        <p14:creationId xmlns:p14="http://schemas.microsoft.com/office/powerpoint/2010/main" val="1422926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3234" y="1209897"/>
            <a:ext cx="3447227" cy="35390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4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Water </a:t>
            </a:r>
            <a:r>
              <a:rPr kumimoji="0" lang="en-US" sz="224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recovery</a:t>
            </a:r>
            <a:r>
              <a:rPr kumimoji="0" lang="de-DE" sz="224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rate</a:t>
            </a: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F1AF57A7-B10F-752E-4069-D5A28C791461}"/>
              </a:ext>
            </a:extLst>
          </p:cNvPr>
          <p:cNvSpPr txBox="1"/>
          <p:nvPr/>
        </p:nvSpPr>
        <p:spPr>
          <a:xfrm>
            <a:off x="583234" y="4686112"/>
            <a:ext cx="4228463" cy="961991"/>
          </a:xfrm>
          <a:prstGeom prst="rect">
            <a:avLst/>
          </a:prstGeom>
          <a:solidFill>
            <a:srgbClr val="EFECE6"/>
          </a:solidFill>
        </p:spPr>
        <p:txBody>
          <a:bodyPr vert="horz" wrap="square" lIns="0" tIns="113979" rIns="0" bIns="0" rtlCol="0">
            <a:spAutoFit/>
          </a:bodyPr>
          <a:lstStyle/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</a:t>
            </a:r>
            <a:r>
              <a:rPr kumimoji="0" lang="de-DE" sz="133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means</a:t>
            </a: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there</a:t>
            </a: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is a potential of </a:t>
            </a: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srgbClr val="14B0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saving 10% </a:t>
            </a:r>
            <a:r>
              <a:rPr kumimoji="0" lang="de-DE" sz="1334" b="0" i="0" u="none" strike="noStrike" kern="1200" cap="none" spc="0" normalizeH="0" baseline="0" noProof="0" err="1">
                <a:ln>
                  <a:noFill/>
                </a:ln>
                <a:solidFill>
                  <a:srgbClr val="14B0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</a:t>
            </a: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srgbClr val="14B0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water</a:t>
            </a: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</a:t>
            </a:r>
            <a:r>
              <a:rPr kumimoji="0" lang="de-DE" sz="133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comparison</a:t>
            </a: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 AQUAboss.</a:t>
            </a:r>
          </a:p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46A16FD-355D-775C-E19B-3EB843F68D4D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Ressource Efficiency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1A9C136D-C6C2-B1C8-CE7D-6685D5FA4641}"/>
              </a:ext>
            </a:extLst>
          </p:cNvPr>
          <p:cNvSpPr txBox="1"/>
          <p:nvPr/>
        </p:nvSpPr>
        <p:spPr>
          <a:xfrm>
            <a:off x="583234" y="1563802"/>
            <a:ext cx="4854867" cy="2469116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-15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 to </a:t>
            </a:r>
            <a:r>
              <a:rPr kumimoji="0" lang="de-DE" sz="15979" b="0" i="0" u="none" strike="noStrike" kern="1200" cap="none" spc="-15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95%</a:t>
            </a:r>
            <a:endParaRPr kumimoji="0" lang="de-DE" sz="15979" b="0" i="0" u="none" strike="noStrike" kern="1200" cap="none" spc="0" normalizeH="0" baseline="0" noProof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223D8C17-6B3E-BA68-B067-22F2CCA71214}"/>
              </a:ext>
            </a:extLst>
          </p:cNvPr>
          <p:cNvSpPr txBox="1"/>
          <p:nvPr/>
        </p:nvSpPr>
        <p:spPr>
          <a:xfrm>
            <a:off x="583234" y="3868681"/>
            <a:ext cx="4299484" cy="83097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3103" marR="0" lvl="0" indent="0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</a:t>
            </a:r>
            <a:r>
              <a:rPr kumimoji="0" lang="de-DE" sz="133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</a:t>
            </a: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water is </a:t>
            </a:r>
            <a:r>
              <a:rPr kumimoji="0" lang="de-DE" sz="133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converted</a:t>
            </a: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 </a:t>
            </a:r>
            <a:r>
              <a:rPr kumimoji="0" lang="de-DE" sz="133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permeate</a:t>
            </a: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after </a:t>
            </a:r>
            <a:r>
              <a:rPr kumimoji="0" lang="de-DE" sz="133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removing</a:t>
            </a: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impurities</a:t>
            </a: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through</a:t>
            </a: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reverse </a:t>
            </a:r>
            <a:r>
              <a:rPr kumimoji="0" lang="de-DE" sz="133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osmosis</a:t>
            </a: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</a:t>
            </a: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  <a:b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b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de-DE" sz="13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1F35C73-0D06-8237-C074-E0B326D68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567" t="21451" r="27966" b="19914"/>
          <a:stretch/>
        </p:blipFill>
        <p:spPr>
          <a:xfrm>
            <a:off x="332193" y="5517232"/>
            <a:ext cx="360040" cy="464323"/>
          </a:xfrm>
          <a:prstGeom prst="rect">
            <a:avLst/>
          </a:prstGeom>
        </p:spPr>
      </p:pic>
      <p:pic>
        <p:nvPicPr>
          <p:cNvPr id="13" name="Grafik 12" descr="Ein Bild, das Maschine, Motor enthält.&#10;&#10;KI-generierte Inhalte können fehlerhaft sein.">
            <a:extLst>
              <a:ext uri="{FF2B5EF4-FFF2-40B4-BE49-F238E27FC236}">
                <a16:creationId xmlns:a16="http://schemas.microsoft.com/office/drawing/2014/main" id="{71EC2F5B-6139-2229-D15F-D89A68FBC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758" y="384978"/>
            <a:ext cx="6142056" cy="608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24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687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7934" y="1110128"/>
            <a:ext cx="4081363" cy="747217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  <a:defRPr/>
            </a:pPr>
            <a:r>
              <a:rPr lang="en-US" sz="2400">
                <a:latin typeface="Arial" panose="020B0604020202020204" pitchFamily="34" charset="0"/>
              </a:rPr>
              <a:t>The swimmer moves </a:t>
            </a:r>
            <a:br>
              <a:rPr lang="en-US" sz="2400">
                <a:latin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</a:rPr>
              <a:t>because his heart pumps</a:t>
            </a:r>
            <a:endParaRPr kumimoji="0" lang="de-DE" sz="2244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112B8C4-8C95-AD95-654E-7F5C857539AD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Ressource Efficiency</a:t>
            </a: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5098F57C-0067-E31A-3912-AD91436B7111}"/>
              </a:ext>
            </a:extLst>
          </p:cNvPr>
          <p:cNvSpPr txBox="1"/>
          <p:nvPr/>
        </p:nvSpPr>
        <p:spPr>
          <a:xfrm>
            <a:off x="572342" y="1927787"/>
            <a:ext cx="4674786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280670" algn="l"/>
              </a:tabLst>
              <a:defRPr/>
            </a:pPr>
            <a:r>
              <a:rPr lang="en-US">
                <a:solidFill>
                  <a:srgbClr val="00A97A"/>
                </a:solidFill>
                <a:latin typeface="Arial" panose="020B0604020202020204" pitchFamily="34" charset="0"/>
              </a:rPr>
              <a:t>F</a:t>
            </a:r>
            <a:r>
              <a:rPr lang="en-US" b="0" i="0">
                <a:solidFill>
                  <a:srgbClr val="00A97A"/>
                </a:solidFill>
                <a:effectLst/>
                <a:latin typeface="Arial" panose="020B0604020202020204" pitchFamily="34" charset="0"/>
              </a:rPr>
              <a:t>ueling effort, always in rhythm with the need 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73AA059-D345-DED3-D34E-EE2FCF1B4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0508" y="584852"/>
            <a:ext cx="5688296" cy="5688296"/>
          </a:xfrm>
          <a:prstGeom prst="rect">
            <a:avLst/>
          </a:prstGeom>
        </p:spPr>
      </p:pic>
      <p:pic>
        <p:nvPicPr>
          <p:cNvPr id="13" name="Grafik 12" descr="Ein Bild, das Sport, Wasser, Person, Schwimmen enthält.&#10;&#10;KI-generierte Inhalte können fehlerhaft sein.">
            <a:extLst>
              <a:ext uri="{FF2B5EF4-FFF2-40B4-BE49-F238E27FC236}">
                <a16:creationId xmlns:a16="http://schemas.microsoft.com/office/drawing/2014/main" id="{6CAD0159-B777-E2D3-0C8E-E8C815C84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 r="23628"/>
          <a:stretch/>
        </p:blipFill>
        <p:spPr>
          <a:xfrm>
            <a:off x="6096428" y="0"/>
            <a:ext cx="6095572" cy="6858000"/>
          </a:xfrm>
          <a:prstGeom prst="rect">
            <a:avLst/>
          </a:prstGeom>
        </p:spPr>
      </p:pic>
      <p:sp>
        <p:nvSpPr>
          <p:cNvPr id="16" name="object 3">
            <a:extLst>
              <a:ext uri="{FF2B5EF4-FFF2-40B4-BE49-F238E27FC236}">
                <a16:creationId xmlns:a16="http://schemas.microsoft.com/office/drawing/2014/main" id="{5B44399D-76FD-D5B9-6655-C2731B950E82}"/>
              </a:ext>
            </a:extLst>
          </p:cNvPr>
          <p:cNvSpPr txBox="1"/>
          <p:nvPr/>
        </p:nvSpPr>
        <p:spPr>
          <a:xfrm>
            <a:off x="543245" y="5000656"/>
            <a:ext cx="4701554" cy="65488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latin typeface="Arial" panose="020B0604020202020204" pitchFamily="34" charset="0"/>
              </a:rPr>
              <a:t>In every race, the heart delivers </a:t>
            </a:r>
            <a:r>
              <a:rPr lang="en-US" sz="2400">
                <a:solidFill>
                  <a:srgbClr val="00A97A"/>
                </a:solidFill>
                <a:latin typeface="Arial" panose="020B0604020202020204" pitchFamily="34" charset="0"/>
              </a:rPr>
              <a:t>—</a:t>
            </a:r>
            <a:br>
              <a:rPr lang="en-US" sz="2400">
                <a:solidFill>
                  <a:srgbClr val="00A97A"/>
                </a:solidFill>
                <a:latin typeface="Arial" panose="020B0604020202020204" pitchFamily="34" charset="0"/>
              </a:rPr>
            </a:br>
            <a:r>
              <a:rPr lang="en-US">
                <a:solidFill>
                  <a:srgbClr val="00A97A"/>
                </a:solidFill>
                <a:latin typeface="Arial" panose="020B0604020202020204" pitchFamily="34" charset="0"/>
              </a:rPr>
              <a:t>Circulating energy to drive performance</a:t>
            </a:r>
            <a:endParaRPr kumimoji="0" lang="de-DE" sz="22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3285128D-F708-1048-8121-66BAA2438F89}"/>
              </a:ext>
            </a:extLst>
          </p:cNvPr>
          <p:cNvGrpSpPr/>
          <p:nvPr/>
        </p:nvGrpSpPr>
        <p:grpSpPr>
          <a:xfrm>
            <a:off x="572342" y="2768615"/>
            <a:ext cx="4441058" cy="1449090"/>
            <a:chOff x="-182880" y="1541418"/>
            <a:chExt cx="12366171" cy="3242950"/>
          </a:xfrm>
        </p:grpSpPr>
        <p:cxnSp>
          <p:nvCxnSpPr>
            <p:cNvPr id="92" name="Gerader Verbinder 91">
              <a:extLst>
                <a:ext uri="{FF2B5EF4-FFF2-40B4-BE49-F238E27FC236}">
                  <a16:creationId xmlns:a16="http://schemas.microsoft.com/office/drawing/2014/main" id="{FA4A2CB7-EC27-6159-80F7-2657FC9D5DEC}"/>
                </a:ext>
              </a:extLst>
            </p:cNvPr>
            <p:cNvCxnSpPr>
              <a:cxnSpLocks/>
            </p:cNvCxnSpPr>
            <p:nvPr/>
          </p:nvCxnSpPr>
          <p:spPr>
            <a:xfrm>
              <a:off x="-182880" y="3429000"/>
              <a:ext cx="1824772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76600CE5-B0B1-073F-D791-6F749F8C3D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8032" y="3013913"/>
              <a:ext cx="194023" cy="44001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r Verbinder 93">
              <a:extLst>
                <a:ext uri="{FF2B5EF4-FFF2-40B4-BE49-F238E27FC236}">
                  <a16:creationId xmlns:a16="http://schemas.microsoft.com/office/drawing/2014/main" id="{70C7ED5B-8B5C-22FB-AA21-F6327DD512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2055" y="3013913"/>
              <a:ext cx="152447" cy="99523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r Verbinder 94">
              <a:extLst>
                <a:ext uri="{FF2B5EF4-FFF2-40B4-BE49-F238E27FC236}">
                  <a16:creationId xmlns:a16="http://schemas.microsoft.com/office/drawing/2014/main" id="{AC5374C0-0A7B-D946-1944-34E0F97E15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4501" y="2539249"/>
              <a:ext cx="342181" cy="146989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F217654D-FDEE-7BB9-BE1A-7B728D8CB0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16683" y="2539249"/>
              <a:ext cx="225200" cy="914678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r Verbinder 96">
              <a:extLst>
                <a:ext uri="{FF2B5EF4-FFF2-40B4-BE49-F238E27FC236}">
                  <a16:creationId xmlns:a16="http://schemas.microsoft.com/office/drawing/2014/main" id="{E5C7BEC4-C15B-B742-86BD-B23576BBDFF3}"/>
                </a:ext>
              </a:extLst>
            </p:cNvPr>
            <p:cNvCxnSpPr>
              <a:cxnSpLocks/>
            </p:cNvCxnSpPr>
            <p:nvPr/>
          </p:nvCxnSpPr>
          <p:spPr>
            <a:xfrm>
              <a:off x="2528023" y="3440067"/>
              <a:ext cx="887997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r Verbinder 97">
              <a:extLst>
                <a:ext uri="{FF2B5EF4-FFF2-40B4-BE49-F238E27FC236}">
                  <a16:creationId xmlns:a16="http://schemas.microsoft.com/office/drawing/2014/main" id="{0237AE8E-B33E-9A83-D8F0-CC31D7629E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2800" y="1541418"/>
              <a:ext cx="342181" cy="1905579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r Verbinder 98">
              <a:extLst>
                <a:ext uri="{FF2B5EF4-FFF2-40B4-BE49-F238E27FC236}">
                  <a16:creationId xmlns:a16="http://schemas.microsoft.com/office/drawing/2014/main" id="{FBF26733-A6A6-6FE6-67F9-5FD451A408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34981" y="1541418"/>
              <a:ext cx="332610" cy="324295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C5485DFE-CAA4-295F-71D3-6F01DC28E0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73487" y="2130416"/>
              <a:ext cx="418650" cy="2653952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3B0144C4-2BAF-3C11-DFB5-CA21E27544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05580" y="2130416"/>
              <a:ext cx="226816" cy="1621475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r Verbinder 101">
              <a:extLst>
                <a:ext uri="{FF2B5EF4-FFF2-40B4-BE49-F238E27FC236}">
                  <a16:creationId xmlns:a16="http://schemas.microsoft.com/office/drawing/2014/main" id="{AC63AF02-B702-A7B1-2A26-33408D3EB6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5466" y="2712483"/>
              <a:ext cx="327123" cy="1029447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r Verbinder 102">
              <a:extLst>
                <a:ext uri="{FF2B5EF4-FFF2-40B4-BE49-F238E27FC236}">
                  <a16:creationId xmlns:a16="http://schemas.microsoft.com/office/drawing/2014/main" id="{3F021771-1F11-91AB-BDC6-8CA7D3441D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48299" y="2712483"/>
              <a:ext cx="150997" cy="74144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r Verbinder 103">
              <a:extLst>
                <a:ext uri="{FF2B5EF4-FFF2-40B4-BE49-F238E27FC236}">
                  <a16:creationId xmlns:a16="http://schemas.microsoft.com/office/drawing/2014/main" id="{39D061F0-216D-16EB-54BD-9D9A7BEDAF9B}"/>
                </a:ext>
              </a:extLst>
            </p:cNvPr>
            <p:cNvCxnSpPr>
              <a:cxnSpLocks/>
            </p:cNvCxnSpPr>
            <p:nvPr/>
          </p:nvCxnSpPr>
          <p:spPr>
            <a:xfrm>
              <a:off x="5199296" y="3440067"/>
              <a:ext cx="887997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r Verbinder 104">
              <a:extLst>
                <a:ext uri="{FF2B5EF4-FFF2-40B4-BE49-F238E27FC236}">
                  <a16:creationId xmlns:a16="http://schemas.microsoft.com/office/drawing/2014/main" id="{B4C72BD4-CE53-4B71-9C9D-79267A73F52D}"/>
                </a:ext>
              </a:extLst>
            </p:cNvPr>
            <p:cNvCxnSpPr>
              <a:cxnSpLocks/>
            </p:cNvCxnSpPr>
            <p:nvPr/>
          </p:nvCxnSpPr>
          <p:spPr>
            <a:xfrm>
              <a:off x="6006953" y="3440067"/>
              <a:ext cx="1067125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r Verbinder 105">
              <a:extLst>
                <a:ext uri="{FF2B5EF4-FFF2-40B4-BE49-F238E27FC236}">
                  <a16:creationId xmlns:a16="http://schemas.microsoft.com/office/drawing/2014/main" id="{FF398258-5A5C-7AA7-5270-3023E157F3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0218" y="3013913"/>
              <a:ext cx="194023" cy="44001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r Verbinder 106">
              <a:extLst>
                <a:ext uri="{FF2B5EF4-FFF2-40B4-BE49-F238E27FC236}">
                  <a16:creationId xmlns:a16="http://schemas.microsoft.com/office/drawing/2014/main" id="{19288C60-0004-F5FF-7ECD-8F7AF6ACC7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54241" y="3013913"/>
              <a:ext cx="152447" cy="99523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r Verbinder 107">
              <a:extLst>
                <a:ext uri="{FF2B5EF4-FFF2-40B4-BE49-F238E27FC236}">
                  <a16:creationId xmlns:a16="http://schemas.microsoft.com/office/drawing/2014/main" id="{A5AD7000-C3AA-63A4-CD3F-40F710A50E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6687" y="2539249"/>
              <a:ext cx="342181" cy="146989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r Verbinder 108">
              <a:extLst>
                <a:ext uri="{FF2B5EF4-FFF2-40B4-BE49-F238E27FC236}">
                  <a16:creationId xmlns:a16="http://schemas.microsoft.com/office/drawing/2014/main" id="{807D543E-D719-7003-647F-97DA58757A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48869" y="2539249"/>
              <a:ext cx="225200" cy="914678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r Verbinder 109">
              <a:extLst>
                <a:ext uri="{FF2B5EF4-FFF2-40B4-BE49-F238E27FC236}">
                  <a16:creationId xmlns:a16="http://schemas.microsoft.com/office/drawing/2014/main" id="{159A985D-FC0F-321E-EE38-469392BE2B9D}"/>
                </a:ext>
              </a:extLst>
            </p:cNvPr>
            <p:cNvCxnSpPr>
              <a:cxnSpLocks/>
            </p:cNvCxnSpPr>
            <p:nvPr/>
          </p:nvCxnSpPr>
          <p:spPr>
            <a:xfrm>
              <a:off x="7960209" y="3440067"/>
              <a:ext cx="887997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r Verbinder 110">
              <a:extLst>
                <a:ext uri="{FF2B5EF4-FFF2-40B4-BE49-F238E27FC236}">
                  <a16:creationId xmlns:a16="http://schemas.microsoft.com/office/drawing/2014/main" id="{BADD3E4D-B9D8-DF9D-B0FC-3119257F1A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4986" y="1541418"/>
              <a:ext cx="342181" cy="1905579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r Verbinder 111">
              <a:extLst>
                <a:ext uri="{FF2B5EF4-FFF2-40B4-BE49-F238E27FC236}">
                  <a16:creationId xmlns:a16="http://schemas.microsoft.com/office/drawing/2014/main" id="{8A8697BB-AEC1-EEC9-27AE-3C8198AC57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67167" y="1541418"/>
              <a:ext cx="332610" cy="324295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r Verbinder 112">
              <a:extLst>
                <a:ext uri="{FF2B5EF4-FFF2-40B4-BE49-F238E27FC236}">
                  <a16:creationId xmlns:a16="http://schemas.microsoft.com/office/drawing/2014/main" id="{5A3FF403-CF6B-B2F3-B013-9DC6A5B9B8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05673" y="2130416"/>
              <a:ext cx="418650" cy="2653952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r Verbinder 113">
              <a:extLst>
                <a:ext uri="{FF2B5EF4-FFF2-40B4-BE49-F238E27FC236}">
                  <a16:creationId xmlns:a16="http://schemas.microsoft.com/office/drawing/2014/main" id="{E12FBC60-875A-F908-C789-1C84CD9CAD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37766" y="2130416"/>
              <a:ext cx="226816" cy="1621475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r Verbinder 114">
              <a:extLst>
                <a:ext uri="{FF2B5EF4-FFF2-40B4-BE49-F238E27FC236}">
                  <a16:creationId xmlns:a16="http://schemas.microsoft.com/office/drawing/2014/main" id="{05CAC0FF-8804-0A91-B376-874983108F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7652" y="2712483"/>
              <a:ext cx="327123" cy="1029447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r Verbinder 115">
              <a:extLst>
                <a:ext uri="{FF2B5EF4-FFF2-40B4-BE49-F238E27FC236}">
                  <a16:creationId xmlns:a16="http://schemas.microsoft.com/office/drawing/2014/main" id="{FBAB26D0-5056-FF33-BE8F-45A4307436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80485" y="2712483"/>
              <a:ext cx="150997" cy="74144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r Verbinder 116">
              <a:extLst>
                <a:ext uri="{FF2B5EF4-FFF2-40B4-BE49-F238E27FC236}">
                  <a16:creationId xmlns:a16="http://schemas.microsoft.com/office/drawing/2014/main" id="{050486CE-8EC2-3EA6-21E8-65EF947AF3C3}"/>
                </a:ext>
              </a:extLst>
            </p:cNvPr>
            <p:cNvCxnSpPr>
              <a:cxnSpLocks/>
            </p:cNvCxnSpPr>
            <p:nvPr/>
          </p:nvCxnSpPr>
          <p:spPr>
            <a:xfrm>
              <a:off x="10605355" y="3440067"/>
              <a:ext cx="1577936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8" name="Grafik 117">
            <a:extLst>
              <a:ext uri="{FF2B5EF4-FFF2-40B4-BE49-F238E27FC236}">
                <a16:creationId xmlns:a16="http://schemas.microsoft.com/office/drawing/2014/main" id="{483F9983-3E7E-8564-7E77-8A00600C5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3522" t="26757" r="23437" b="25374"/>
          <a:stretch/>
        </p:blipFill>
        <p:spPr>
          <a:xfrm>
            <a:off x="4031112" y="587085"/>
            <a:ext cx="1397892" cy="12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79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Person, Im Haus, Menschliches Gesicht, Kleidung enthält.&#10;&#10;KI-generierte Inhalte können fehlerhaft sein.">
            <a:extLst>
              <a:ext uri="{FF2B5EF4-FFF2-40B4-BE49-F238E27FC236}">
                <a16:creationId xmlns:a16="http://schemas.microsoft.com/office/drawing/2014/main" id="{C2649444-0EA4-E5B0-6ABB-85C8637EF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 flipH="1">
            <a:off x="0" y="-1"/>
            <a:ext cx="12192000" cy="6857999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D1DD70B-0ED2-52C5-B4ED-561C94F2D2DB}"/>
              </a:ext>
            </a:extLst>
          </p:cNvPr>
          <p:cNvGrpSpPr/>
          <p:nvPr/>
        </p:nvGrpSpPr>
        <p:grpSpPr>
          <a:xfrm>
            <a:off x="7391400" y="4589755"/>
            <a:ext cx="4800600" cy="2268244"/>
            <a:chOff x="428" y="0"/>
            <a:chExt cx="4800600" cy="2992343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DCAF1260-8E6C-C6FF-F57B-320E5C64CD4F}"/>
                </a:ext>
              </a:extLst>
            </p:cNvPr>
            <p:cNvSpPr/>
            <p:nvPr/>
          </p:nvSpPr>
          <p:spPr>
            <a:xfrm>
              <a:off x="428" y="0"/>
              <a:ext cx="4800600" cy="2992343"/>
            </a:xfrm>
            <a:custGeom>
              <a:avLst/>
              <a:gdLst/>
              <a:ahLst/>
              <a:cxnLst/>
              <a:rect l="l" t="t" r="r" b="b"/>
              <a:pathLst>
                <a:path w="7916545" h="4418965">
                  <a:moveTo>
                    <a:pt x="7915989" y="0"/>
                  </a:moveTo>
                  <a:lnTo>
                    <a:pt x="0" y="0"/>
                  </a:lnTo>
                  <a:lnTo>
                    <a:pt x="0" y="4418713"/>
                  </a:lnTo>
                  <a:lnTo>
                    <a:pt x="7915989" y="4418713"/>
                  </a:lnTo>
                  <a:lnTo>
                    <a:pt x="7915989" y="0"/>
                  </a:lnTo>
                  <a:close/>
                </a:path>
              </a:pathLst>
            </a:custGeom>
            <a:solidFill>
              <a:srgbClr val="00A97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585F9E61-6E70-512D-AB58-8274F422A478}"/>
                </a:ext>
              </a:extLst>
            </p:cNvPr>
            <p:cNvSpPr txBox="1"/>
            <p:nvPr/>
          </p:nvSpPr>
          <p:spPr>
            <a:xfrm>
              <a:off x="428883" y="273211"/>
              <a:ext cx="4183380" cy="984215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But not every moment demands full power</a:t>
              </a:r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37" name="object 6">
              <a:extLst>
                <a:ext uri="{FF2B5EF4-FFF2-40B4-BE49-F238E27FC236}">
                  <a16:creationId xmlns:a16="http://schemas.microsoft.com/office/drawing/2014/main" id="{7C39E585-E566-6493-BDA6-739AF3D065F9}"/>
                </a:ext>
              </a:extLst>
            </p:cNvPr>
            <p:cNvSpPr txBox="1"/>
            <p:nvPr/>
          </p:nvSpPr>
          <p:spPr>
            <a:xfrm>
              <a:off x="444650" y="1397759"/>
              <a:ext cx="4037509" cy="659392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The heart responds to every demand with perfect precision — it listens &amp; adapts</a:t>
              </a:r>
              <a:endParaRPr lang="en-US" sz="20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A728243-C5BB-C973-6AB6-8ECBE8E65167}"/>
              </a:ext>
            </a:extLst>
          </p:cNvPr>
          <p:cNvGrpSpPr/>
          <p:nvPr/>
        </p:nvGrpSpPr>
        <p:grpSpPr>
          <a:xfrm>
            <a:off x="6147594" y="602056"/>
            <a:ext cx="6044406" cy="1426080"/>
            <a:chOff x="-182880" y="1541418"/>
            <a:chExt cx="12366171" cy="3242950"/>
          </a:xfrm>
        </p:grpSpPr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71F80178-E18A-B290-DACD-3A3611A82E14}"/>
                </a:ext>
              </a:extLst>
            </p:cNvPr>
            <p:cNvCxnSpPr>
              <a:cxnSpLocks/>
            </p:cNvCxnSpPr>
            <p:nvPr/>
          </p:nvCxnSpPr>
          <p:spPr>
            <a:xfrm>
              <a:off x="-182880" y="3429000"/>
              <a:ext cx="1824772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4266D494-F412-0D76-C6C9-6033EABF1B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8032" y="3013913"/>
              <a:ext cx="194023" cy="44001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3B2E0BBB-390E-8BC9-BCE3-6EFE293994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2055" y="3013913"/>
              <a:ext cx="152447" cy="99523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AB0E901A-6B54-AA9D-7F14-61AD773959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4501" y="2539249"/>
              <a:ext cx="342181" cy="146989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16242A68-D390-8F6A-8EAA-F790BA5DBF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16683" y="2539249"/>
              <a:ext cx="225200" cy="914678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E2571CFF-2AEC-8770-209D-1DAD74E9CE54}"/>
                </a:ext>
              </a:extLst>
            </p:cNvPr>
            <p:cNvCxnSpPr>
              <a:cxnSpLocks/>
            </p:cNvCxnSpPr>
            <p:nvPr/>
          </p:nvCxnSpPr>
          <p:spPr>
            <a:xfrm>
              <a:off x="2528023" y="3440067"/>
              <a:ext cx="887997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2CCEBE56-952C-4C84-AC00-8A5E292A8F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2800" y="1541418"/>
              <a:ext cx="342181" cy="1905579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C2344518-9FDF-6707-74AE-37A56BA69A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34981" y="1541418"/>
              <a:ext cx="332610" cy="324295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723E7EED-4BB5-ECA8-8BD1-C4D83944B6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73487" y="2130416"/>
              <a:ext cx="418650" cy="2653952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4E2F3FE0-3C75-57D0-4FF9-214F8EDF36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05580" y="2130416"/>
              <a:ext cx="226816" cy="1621475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6116D67C-8C26-86E6-EBF2-1614E06A2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5466" y="2712483"/>
              <a:ext cx="327123" cy="1029447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CC17D93-4CC1-8ABA-C822-959CF92E43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48299" y="2712483"/>
              <a:ext cx="150997" cy="74144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CAE3372E-2D18-DDFA-763F-7A0123C1861B}"/>
                </a:ext>
              </a:extLst>
            </p:cNvPr>
            <p:cNvCxnSpPr>
              <a:cxnSpLocks/>
            </p:cNvCxnSpPr>
            <p:nvPr/>
          </p:nvCxnSpPr>
          <p:spPr>
            <a:xfrm>
              <a:off x="5199296" y="3440067"/>
              <a:ext cx="887997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9B90C55E-E1EF-2275-5EF2-7C16D2A3ADC0}"/>
                </a:ext>
              </a:extLst>
            </p:cNvPr>
            <p:cNvCxnSpPr>
              <a:cxnSpLocks/>
            </p:cNvCxnSpPr>
            <p:nvPr/>
          </p:nvCxnSpPr>
          <p:spPr>
            <a:xfrm>
              <a:off x="6006953" y="3440067"/>
              <a:ext cx="1067125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2FD03CEE-F78C-567E-7020-1030D76E5C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0218" y="3013913"/>
              <a:ext cx="194023" cy="44001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A612D19B-8441-BD48-739A-5E0544E8B5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54241" y="3013913"/>
              <a:ext cx="152447" cy="99523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2E8132C1-D9B3-F75B-431A-66F66E4739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6687" y="2539249"/>
              <a:ext cx="342181" cy="146989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75B418B2-D394-A233-F897-9F45BB008A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48869" y="2539249"/>
              <a:ext cx="225200" cy="914678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6EE26DE7-0AD8-1D94-33C1-2A6A3A8CDC55}"/>
                </a:ext>
              </a:extLst>
            </p:cNvPr>
            <p:cNvCxnSpPr>
              <a:cxnSpLocks/>
            </p:cNvCxnSpPr>
            <p:nvPr/>
          </p:nvCxnSpPr>
          <p:spPr>
            <a:xfrm>
              <a:off x="7960209" y="3440067"/>
              <a:ext cx="887997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60C60DB0-C368-1A4D-89F9-4D2E13FCB8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4986" y="1541418"/>
              <a:ext cx="342181" cy="1905579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AE38958C-FAC7-09A0-9B8F-0EDB042914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67167" y="1541418"/>
              <a:ext cx="332610" cy="324295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3BA80BAC-66A3-9CFA-488E-7896596914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05673" y="2130416"/>
              <a:ext cx="418650" cy="2653952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B8C43EBC-C453-A871-69A4-52FB15669C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37766" y="2130416"/>
              <a:ext cx="226816" cy="1621475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BDA1BA39-9F5C-296E-0BE9-46D6AD5D5C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7652" y="2712483"/>
              <a:ext cx="327123" cy="1029447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951AF710-AD9F-301B-87D1-373472F9F0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80485" y="2712483"/>
              <a:ext cx="150997" cy="74144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EB0591C8-3F4B-1508-6126-255A8A3D3F13}"/>
                </a:ext>
              </a:extLst>
            </p:cNvPr>
            <p:cNvCxnSpPr>
              <a:cxnSpLocks/>
            </p:cNvCxnSpPr>
            <p:nvPr/>
          </p:nvCxnSpPr>
          <p:spPr>
            <a:xfrm>
              <a:off x="10605355" y="3440067"/>
              <a:ext cx="1577936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0788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687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0338" y="5463646"/>
            <a:ext cx="4595246" cy="500996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  <a:defRPr/>
            </a:pPr>
            <a:r>
              <a:rPr lang="en-US" sz="1600">
                <a:latin typeface="Arial" panose="020B0604020202020204" pitchFamily="34" charset="0"/>
              </a:rPr>
              <a:t>So modern reverse osmosis devices should be just as efficiently, right?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112B8C4-8C95-AD95-654E-7F5C857539AD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Ressource Efficiency</a:t>
            </a: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5098F57C-0067-E31A-3912-AD91436B7111}"/>
              </a:ext>
            </a:extLst>
          </p:cNvPr>
          <p:cNvSpPr txBox="1"/>
          <p:nvPr/>
        </p:nvSpPr>
        <p:spPr>
          <a:xfrm>
            <a:off x="520338" y="4681151"/>
            <a:ext cx="4894578" cy="6315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280670" algn="l"/>
              </a:tabLst>
              <a:defRPr/>
            </a:pPr>
            <a:r>
              <a:rPr lang="en-US" sz="2000">
                <a:solidFill>
                  <a:srgbClr val="00A97A"/>
                </a:solidFill>
                <a:latin typeface="Arial" panose="020B0604020202020204" pitchFamily="34" charset="0"/>
              </a:rPr>
              <a:t>Reverse osmosis devices are considered as the “heart” of a dialysis unit. 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73AA059-D345-DED3-D34E-EE2FCF1B4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0508" y="584852"/>
            <a:ext cx="5688296" cy="5688296"/>
          </a:xfrm>
          <a:prstGeom prst="rect">
            <a:avLst/>
          </a:prstGeom>
        </p:spPr>
      </p:pic>
      <p:sp>
        <p:nvSpPr>
          <p:cNvPr id="16" name="object 3">
            <a:extLst>
              <a:ext uri="{FF2B5EF4-FFF2-40B4-BE49-F238E27FC236}">
                <a16:creationId xmlns:a16="http://schemas.microsoft.com/office/drawing/2014/main" id="{5B44399D-76FD-D5B9-6655-C2731B950E82}"/>
              </a:ext>
            </a:extLst>
          </p:cNvPr>
          <p:cNvSpPr txBox="1"/>
          <p:nvPr/>
        </p:nvSpPr>
        <p:spPr>
          <a:xfrm>
            <a:off x="523162" y="1093013"/>
            <a:ext cx="4993744" cy="1208882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A97A"/>
                </a:solidFill>
                <a:latin typeface="Arial" panose="020B0604020202020204" pitchFamily="34" charset="0"/>
              </a:rPr>
              <a:t>Whether in the pool or in treatment:</a:t>
            </a:r>
            <a:r>
              <a:rPr lang="en-US" sz="2400">
                <a:latin typeface="Arial" panose="020B0604020202020204" pitchFamily="34" charset="0"/>
              </a:rPr>
              <a:t> </a:t>
            </a:r>
            <a:r>
              <a:rPr lang="en-US" b="1">
                <a:latin typeface="Arial" panose="020B0604020202020204" pitchFamily="34" charset="0"/>
              </a:rPr>
              <a:t>Energy is a valuable resource. </a:t>
            </a:r>
            <a:r>
              <a:rPr lang="en-US">
                <a:latin typeface="Arial" panose="020B0604020202020204" pitchFamily="34" charset="0"/>
              </a:rPr>
              <a:t>And especially in a resource-intensive therapy such as dialysis, a responsible approach is rewarding.</a:t>
            </a:r>
            <a:endParaRPr kumimoji="0" lang="de-DE" sz="22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3" name="Grafik 22" descr="Ein Bild, das Sport, Schwimmen, Schwimmbecken, Wasser enthält.&#10;&#10;KI-generierte Inhalte können fehlerhaft sein.">
            <a:extLst>
              <a:ext uri="{FF2B5EF4-FFF2-40B4-BE49-F238E27FC236}">
                <a16:creationId xmlns:a16="http://schemas.microsoft.com/office/drawing/2014/main" id="{4EE0EECD-4275-994B-F2E1-AA4DB3031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4"/>
          <a:stretch/>
        </p:blipFill>
        <p:spPr>
          <a:xfrm>
            <a:off x="6121642" y="0"/>
            <a:ext cx="6070357" cy="6858000"/>
          </a:xfrm>
          <a:prstGeom prst="rect">
            <a:avLst/>
          </a:prstGeom>
        </p:spPr>
      </p:pic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F51F00B1-B032-62C6-6400-E17E0D6E1DEC}"/>
              </a:ext>
            </a:extLst>
          </p:cNvPr>
          <p:cNvGrpSpPr/>
          <p:nvPr/>
        </p:nvGrpSpPr>
        <p:grpSpPr>
          <a:xfrm>
            <a:off x="521633" y="2761515"/>
            <a:ext cx="4595246" cy="1115113"/>
            <a:chOff x="-182880" y="1541418"/>
            <a:chExt cx="12366171" cy="3242950"/>
          </a:xfrm>
        </p:grpSpPr>
        <p:cxnSp>
          <p:nvCxnSpPr>
            <p:cNvPr id="94" name="Gerader Verbinder 93">
              <a:extLst>
                <a:ext uri="{FF2B5EF4-FFF2-40B4-BE49-F238E27FC236}">
                  <a16:creationId xmlns:a16="http://schemas.microsoft.com/office/drawing/2014/main" id="{C3670D0F-309A-7410-079E-0369FE5E7E26}"/>
                </a:ext>
              </a:extLst>
            </p:cNvPr>
            <p:cNvCxnSpPr>
              <a:cxnSpLocks/>
            </p:cNvCxnSpPr>
            <p:nvPr/>
          </p:nvCxnSpPr>
          <p:spPr>
            <a:xfrm>
              <a:off x="-182880" y="3429000"/>
              <a:ext cx="1824772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r Verbinder 94">
              <a:extLst>
                <a:ext uri="{FF2B5EF4-FFF2-40B4-BE49-F238E27FC236}">
                  <a16:creationId xmlns:a16="http://schemas.microsoft.com/office/drawing/2014/main" id="{3D9C5DBB-6793-8C29-BD66-AD2D17A337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8032" y="3013913"/>
              <a:ext cx="194023" cy="44001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B35A50CE-2C13-C650-BF5F-FD81582FED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2055" y="3013913"/>
              <a:ext cx="152447" cy="99523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r Verbinder 96">
              <a:extLst>
                <a:ext uri="{FF2B5EF4-FFF2-40B4-BE49-F238E27FC236}">
                  <a16:creationId xmlns:a16="http://schemas.microsoft.com/office/drawing/2014/main" id="{0DE75FDE-86C0-9FEC-E829-4CF8A74AAB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4501" y="2539249"/>
              <a:ext cx="342181" cy="146989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r Verbinder 97">
              <a:extLst>
                <a:ext uri="{FF2B5EF4-FFF2-40B4-BE49-F238E27FC236}">
                  <a16:creationId xmlns:a16="http://schemas.microsoft.com/office/drawing/2014/main" id="{C29052C9-2F0C-4AD4-1BAF-085CC59EA9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16683" y="2539249"/>
              <a:ext cx="225200" cy="914678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r Verbinder 98">
              <a:extLst>
                <a:ext uri="{FF2B5EF4-FFF2-40B4-BE49-F238E27FC236}">
                  <a16:creationId xmlns:a16="http://schemas.microsoft.com/office/drawing/2014/main" id="{FFD8E434-FE67-5F95-8F32-BE1F88171585}"/>
                </a:ext>
              </a:extLst>
            </p:cNvPr>
            <p:cNvCxnSpPr>
              <a:cxnSpLocks/>
            </p:cNvCxnSpPr>
            <p:nvPr/>
          </p:nvCxnSpPr>
          <p:spPr>
            <a:xfrm>
              <a:off x="2528023" y="3440067"/>
              <a:ext cx="887997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CF7A2244-A62A-9234-5DA4-70F6FD6CD4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2800" y="1541418"/>
              <a:ext cx="342181" cy="1905579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075AC87B-B14A-D935-7050-D2BE87D79E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34981" y="1541418"/>
              <a:ext cx="332610" cy="324295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r Verbinder 101">
              <a:extLst>
                <a:ext uri="{FF2B5EF4-FFF2-40B4-BE49-F238E27FC236}">
                  <a16:creationId xmlns:a16="http://schemas.microsoft.com/office/drawing/2014/main" id="{DA6AAB19-6708-803A-CF85-AD31925DC9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73487" y="2130416"/>
              <a:ext cx="418650" cy="2653952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r Verbinder 102">
              <a:extLst>
                <a:ext uri="{FF2B5EF4-FFF2-40B4-BE49-F238E27FC236}">
                  <a16:creationId xmlns:a16="http://schemas.microsoft.com/office/drawing/2014/main" id="{99BE0FB1-751F-B6E0-29F1-4F0AD28152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05580" y="2130416"/>
              <a:ext cx="226816" cy="1621475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r Verbinder 103">
              <a:extLst>
                <a:ext uri="{FF2B5EF4-FFF2-40B4-BE49-F238E27FC236}">
                  <a16:creationId xmlns:a16="http://schemas.microsoft.com/office/drawing/2014/main" id="{2D9315A3-3A3A-CB6D-D9B5-9E9DAEA718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5466" y="2712483"/>
              <a:ext cx="327123" cy="1029447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r Verbinder 104">
              <a:extLst>
                <a:ext uri="{FF2B5EF4-FFF2-40B4-BE49-F238E27FC236}">
                  <a16:creationId xmlns:a16="http://schemas.microsoft.com/office/drawing/2014/main" id="{59911D4C-5916-433C-923F-12DE94FE29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48299" y="2712483"/>
              <a:ext cx="150997" cy="74144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r Verbinder 105">
              <a:extLst>
                <a:ext uri="{FF2B5EF4-FFF2-40B4-BE49-F238E27FC236}">
                  <a16:creationId xmlns:a16="http://schemas.microsoft.com/office/drawing/2014/main" id="{9BAA0E17-D281-D814-5246-EAADFF13CEA9}"/>
                </a:ext>
              </a:extLst>
            </p:cNvPr>
            <p:cNvCxnSpPr>
              <a:cxnSpLocks/>
            </p:cNvCxnSpPr>
            <p:nvPr/>
          </p:nvCxnSpPr>
          <p:spPr>
            <a:xfrm>
              <a:off x="5199296" y="3440067"/>
              <a:ext cx="887997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r Verbinder 106">
              <a:extLst>
                <a:ext uri="{FF2B5EF4-FFF2-40B4-BE49-F238E27FC236}">
                  <a16:creationId xmlns:a16="http://schemas.microsoft.com/office/drawing/2014/main" id="{EDD01565-8816-935B-39AF-F92172F527B0}"/>
                </a:ext>
              </a:extLst>
            </p:cNvPr>
            <p:cNvCxnSpPr>
              <a:cxnSpLocks/>
            </p:cNvCxnSpPr>
            <p:nvPr/>
          </p:nvCxnSpPr>
          <p:spPr>
            <a:xfrm>
              <a:off x="6006953" y="3440067"/>
              <a:ext cx="1067125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r Verbinder 107">
              <a:extLst>
                <a:ext uri="{FF2B5EF4-FFF2-40B4-BE49-F238E27FC236}">
                  <a16:creationId xmlns:a16="http://schemas.microsoft.com/office/drawing/2014/main" id="{5E978FFC-975E-DBD6-0C0E-3F5AC89D7A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0218" y="3013913"/>
              <a:ext cx="194023" cy="44001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r Verbinder 108">
              <a:extLst>
                <a:ext uri="{FF2B5EF4-FFF2-40B4-BE49-F238E27FC236}">
                  <a16:creationId xmlns:a16="http://schemas.microsoft.com/office/drawing/2014/main" id="{503BE454-52F9-65F3-1C58-62A68DEE50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54241" y="3013913"/>
              <a:ext cx="152447" cy="99523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r Verbinder 109">
              <a:extLst>
                <a:ext uri="{FF2B5EF4-FFF2-40B4-BE49-F238E27FC236}">
                  <a16:creationId xmlns:a16="http://schemas.microsoft.com/office/drawing/2014/main" id="{26E9DCCF-3B89-00AE-A223-E7099B4443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6687" y="2539249"/>
              <a:ext cx="342181" cy="146989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r Verbinder 110">
              <a:extLst>
                <a:ext uri="{FF2B5EF4-FFF2-40B4-BE49-F238E27FC236}">
                  <a16:creationId xmlns:a16="http://schemas.microsoft.com/office/drawing/2014/main" id="{07665909-8333-AD91-C731-626F35A8B2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48869" y="2539249"/>
              <a:ext cx="225200" cy="914678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r Verbinder 111">
              <a:extLst>
                <a:ext uri="{FF2B5EF4-FFF2-40B4-BE49-F238E27FC236}">
                  <a16:creationId xmlns:a16="http://schemas.microsoft.com/office/drawing/2014/main" id="{530937CC-FF1F-22AA-C387-61BD6371A1D8}"/>
                </a:ext>
              </a:extLst>
            </p:cNvPr>
            <p:cNvCxnSpPr>
              <a:cxnSpLocks/>
            </p:cNvCxnSpPr>
            <p:nvPr/>
          </p:nvCxnSpPr>
          <p:spPr>
            <a:xfrm>
              <a:off x="7960209" y="3440067"/>
              <a:ext cx="887997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r Verbinder 112">
              <a:extLst>
                <a:ext uri="{FF2B5EF4-FFF2-40B4-BE49-F238E27FC236}">
                  <a16:creationId xmlns:a16="http://schemas.microsoft.com/office/drawing/2014/main" id="{55FD0CA9-E112-0F0A-24DD-1EF034179F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4986" y="1541418"/>
              <a:ext cx="342181" cy="1905579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r Verbinder 113">
              <a:extLst>
                <a:ext uri="{FF2B5EF4-FFF2-40B4-BE49-F238E27FC236}">
                  <a16:creationId xmlns:a16="http://schemas.microsoft.com/office/drawing/2014/main" id="{121C292A-EE4F-8EB8-19D4-0F2F08A07C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67167" y="1541418"/>
              <a:ext cx="332610" cy="324295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r Verbinder 114">
              <a:extLst>
                <a:ext uri="{FF2B5EF4-FFF2-40B4-BE49-F238E27FC236}">
                  <a16:creationId xmlns:a16="http://schemas.microsoft.com/office/drawing/2014/main" id="{0C7154E9-ECBF-EE72-68F9-B3216F3F46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05673" y="2130416"/>
              <a:ext cx="418650" cy="2653952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r Verbinder 115">
              <a:extLst>
                <a:ext uri="{FF2B5EF4-FFF2-40B4-BE49-F238E27FC236}">
                  <a16:creationId xmlns:a16="http://schemas.microsoft.com/office/drawing/2014/main" id="{C9931048-0452-DEF8-3190-BB237B892E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37766" y="2130416"/>
              <a:ext cx="226816" cy="1621475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r Verbinder 116">
              <a:extLst>
                <a:ext uri="{FF2B5EF4-FFF2-40B4-BE49-F238E27FC236}">
                  <a16:creationId xmlns:a16="http://schemas.microsoft.com/office/drawing/2014/main" id="{D97CB86F-C936-AA7A-700E-E6822B2AC5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7652" y="2712483"/>
              <a:ext cx="327123" cy="1029447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r Verbinder 117">
              <a:extLst>
                <a:ext uri="{FF2B5EF4-FFF2-40B4-BE49-F238E27FC236}">
                  <a16:creationId xmlns:a16="http://schemas.microsoft.com/office/drawing/2014/main" id="{70842444-119E-BBE1-9E49-A0D12DEC8A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80485" y="2712483"/>
              <a:ext cx="150997" cy="741444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r Verbinder 118">
              <a:extLst>
                <a:ext uri="{FF2B5EF4-FFF2-40B4-BE49-F238E27FC236}">
                  <a16:creationId xmlns:a16="http://schemas.microsoft.com/office/drawing/2014/main" id="{96D5D01A-1AF5-F9DD-83A1-10C31B7C3F7D}"/>
                </a:ext>
              </a:extLst>
            </p:cNvPr>
            <p:cNvCxnSpPr>
              <a:cxnSpLocks/>
            </p:cNvCxnSpPr>
            <p:nvPr/>
          </p:nvCxnSpPr>
          <p:spPr>
            <a:xfrm>
              <a:off x="10605355" y="3440067"/>
              <a:ext cx="1577936" cy="0"/>
            </a:xfrm>
            <a:prstGeom prst="line">
              <a:avLst/>
            </a:prstGeom>
            <a:ln w="19050">
              <a:solidFill>
                <a:srgbClr val="9E2A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53203B31-B8A9-A0D2-DEC9-2A03E2DACC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3522" t="26757" r="23437" b="25374"/>
          <a:stretch/>
        </p:blipFill>
        <p:spPr>
          <a:xfrm>
            <a:off x="520338" y="4312463"/>
            <a:ext cx="408515" cy="36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54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0" y="7034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6072" y="1110128"/>
            <a:ext cx="4472937" cy="624107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latin typeface="Arial" panose="020B0604020202020204" pitchFamily="34" charset="0"/>
              </a:rPr>
              <a:t>E</a:t>
            </a:r>
            <a:r>
              <a:rPr lang="en-US" sz="2000" b="0" i="0">
                <a:effectLst/>
                <a:latin typeface="Arial" panose="020B0604020202020204" pitchFamily="34" charset="0"/>
              </a:rPr>
              <a:t>stimated European energy consumption for hemodialysis per year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1A9C136D-C6C2-B1C8-CE7D-6685D5FA4641}"/>
              </a:ext>
            </a:extLst>
          </p:cNvPr>
          <p:cNvSpPr txBox="1"/>
          <p:nvPr/>
        </p:nvSpPr>
        <p:spPr>
          <a:xfrm>
            <a:off x="665999" y="2073939"/>
            <a:ext cx="5319109" cy="18567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-15" normalizeH="0" baseline="0" noProof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Approx</a:t>
            </a:r>
            <a:r>
              <a:rPr kumimoji="0" lang="de-DE" sz="800" b="0" i="0" u="none" strike="noStrike" kern="1200" cap="none" spc="-15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  <a:r>
              <a:rPr kumimoji="0" lang="de-DE" sz="12000" b="0" i="0" u="none" strike="noStrike" kern="1200" cap="none" spc="-15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32,715</a:t>
            </a:r>
            <a:r>
              <a:rPr kumimoji="0" lang="de-DE" sz="9600" b="0" i="0" u="none" strike="noStrike" kern="1200" cap="none" spc="-15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de-DE" sz="15979" b="0" i="0" u="none" strike="noStrike" kern="1200" cap="none" spc="-15" normalizeH="0" baseline="0" noProof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112B8C4-8C95-AD95-654E-7F5C857539AD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Ressource Efficiency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0AE99DF-DD41-7B9E-DC9E-CA837D67E066}"/>
              </a:ext>
            </a:extLst>
          </p:cNvPr>
          <p:cNvSpPr txBox="1"/>
          <p:nvPr/>
        </p:nvSpPr>
        <p:spPr>
          <a:xfrm>
            <a:off x="556086" y="6550648"/>
            <a:ext cx="493327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" b="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</a:t>
            </a:r>
            <a:r>
              <a:rPr lang="en-US" sz="6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ERA Congress 2025: Green Dialysis - Our shared responsibility - B. Braun</a:t>
            </a:r>
            <a:endParaRPr kumimoji="0" lang="sr-Latn-BA" sz="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5098F57C-0067-E31A-3912-AD91436B7111}"/>
              </a:ext>
            </a:extLst>
          </p:cNvPr>
          <p:cNvSpPr txBox="1"/>
          <p:nvPr/>
        </p:nvSpPr>
        <p:spPr>
          <a:xfrm>
            <a:off x="806073" y="4663451"/>
            <a:ext cx="5179036" cy="112402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280670" algn="l"/>
              </a:tabLst>
              <a:defRPr/>
            </a:pPr>
            <a:r>
              <a:rPr lang="en-US" sz="2400" b="0" i="0">
                <a:effectLst/>
                <a:latin typeface="Arial" panose="020B0604020202020204" pitchFamily="34" charset="0"/>
              </a:rPr>
              <a:t>This amount of energy could power approximately a city of approximately </a:t>
            </a:r>
            <a:r>
              <a:rPr lang="en-US" sz="2400" b="0" i="0">
                <a:solidFill>
                  <a:srgbClr val="00A97A"/>
                </a:solidFill>
                <a:effectLst/>
                <a:latin typeface="Arial" panose="020B0604020202020204" pitchFamily="34" charset="0"/>
              </a:rPr>
              <a:t>75,000 Dutch families.*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4EB40B2-DEB6-BBD6-B469-EA520BCB4779}"/>
              </a:ext>
            </a:extLst>
          </p:cNvPr>
          <p:cNvSpPr txBox="1"/>
          <p:nvPr/>
        </p:nvSpPr>
        <p:spPr>
          <a:xfrm>
            <a:off x="4837452" y="3930708"/>
            <a:ext cx="902119" cy="6931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80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6CB8FC3-584F-1249-519A-B40845132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262919" y="548133"/>
            <a:ext cx="5761733" cy="576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375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Larissa">
  <a:themeElements>
    <a:clrScheme name="BBraun_150929">
      <a:dk1>
        <a:srgbClr val="000000"/>
      </a:dk1>
      <a:lt1>
        <a:srgbClr val="FFFFFF"/>
      </a:lt1>
      <a:dk2>
        <a:srgbClr val="00B482"/>
      </a:dk2>
      <a:lt2>
        <a:srgbClr val="6E6E6E"/>
      </a:lt2>
      <a:accent1>
        <a:srgbClr val="00B482"/>
      </a:accent1>
      <a:accent2>
        <a:srgbClr val="40C7A1"/>
      </a:accent2>
      <a:accent3>
        <a:srgbClr val="73D6BA"/>
      </a:accent3>
      <a:accent4>
        <a:srgbClr val="99E1CD"/>
      </a:accent4>
      <a:accent5>
        <a:srgbClr val="00567C"/>
      </a:accent5>
      <a:accent6>
        <a:srgbClr val="337896"/>
      </a:accent6>
      <a:hlink>
        <a:srgbClr val="00B482"/>
      </a:hlink>
      <a:folHlink>
        <a:srgbClr val="464646"/>
      </a:folHlink>
    </a:clrScheme>
    <a:fontScheme name="B. Brau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00B482"/>
        </a:solidFill>
        <a:ln w="25400" cap="flat" cmpd="sng" algn="ctr">
          <a:noFill/>
          <a:prstDash val="solid"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prstClr val="black"/>
              </a:solidFill>
              <a:prstDash val="solid"/>
            </a14:hiddenLine>
          </a:ext>
        </a:extLst>
      </a:spPr>
      <a:bodyPr rtlCol="0" anchor="ctr"/>
      <a:lstStyle>
        <a:defPPr algn="ctr">
          <a:defRPr sz="1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d15b06a-b26a-40a4-a368-fd5b042456b5" xsi:nil="true"/>
    <lcf76f155ced4ddcb4097134ff3c332f xmlns="843c7731-10a6-4d1b-bd34-4784dd890d47">
      <Terms xmlns="http://schemas.microsoft.com/office/infopath/2007/PartnerControls"/>
    </lcf76f155ced4ddcb4097134ff3c332f>
    <n24c5089495a45db9a6fea6f9c9ae19b xmlns="06dd7db3-2e72-47be-aeb3-e0883d579c8c">
      <Terms xmlns="http://schemas.microsoft.com/office/infopath/2007/PartnerControls"/>
    </n24c5089495a45db9a6fea6f9c9ae19b>
    <EISColCostcenter xmlns="06dd7db3-2e72-47be-aeb3-e0883d579c8c" xsi:nil="true"/>
    <cb0eb143b4e346e99a89316938a64a26 xmlns="06dd7db3-2e72-47be-aeb3-e0883d579c8c">
      <Terms xmlns="http://schemas.microsoft.com/office/infopath/2007/PartnerControls"/>
    </cb0eb143b4e346e99a89316938a64a26>
    <EISColCompany xmlns="06dd7db3-2e72-47be-aeb3-e0883d579c8c" xsi:nil="true"/>
    <_dlc_DocId xmlns="ef2aa88a-5f2f-4f2b-9a3e-77c70cb46416">NJJKPJZJJ2UE-1571860022-3610</_dlc_DocId>
    <_dlc_DocIdUrl xmlns="ef2aa88a-5f2f-4f2b-9a3e-77c70cb46416">
      <Url>https://bbraun.sharepoint.com/sites/bbraun_eis_marketingcommunicationbe/_layouts/15/DocIdRedir.aspx?ID=NJJKPJZJJ2UE-1571860022-3610</Url>
      <Description>NJJKPJZJJ2UE-1571860022-3610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9AF620761A7C409D067B7B38A9E387" ma:contentTypeVersion="19" ma:contentTypeDescription="Create a new document." ma:contentTypeScope="" ma:versionID="4d31b34eb994022edd4b0baf5e979dd0">
  <xsd:schema xmlns:xsd="http://www.w3.org/2001/XMLSchema" xmlns:xs="http://www.w3.org/2001/XMLSchema" xmlns:p="http://schemas.microsoft.com/office/2006/metadata/properties" xmlns:ns2="ef2aa88a-5f2f-4f2b-9a3e-77c70cb46416" xmlns:ns3="06dd7db3-2e72-47be-aeb3-e0883d579c8c" xmlns:ns4="0d15b06a-b26a-40a4-a368-fd5b042456b5" xmlns:ns5="843c7731-10a6-4d1b-bd34-4784dd890d47" targetNamespace="http://schemas.microsoft.com/office/2006/metadata/properties" ma:root="true" ma:fieldsID="bc85406728e727156e9e24c06cc81b66" ns2:_="" ns3:_="" ns4:_="" ns5:_="">
    <xsd:import namespace="ef2aa88a-5f2f-4f2b-9a3e-77c70cb46416"/>
    <xsd:import namespace="06dd7db3-2e72-47be-aeb3-e0883d579c8c"/>
    <xsd:import namespace="0d15b06a-b26a-40a4-a368-fd5b042456b5"/>
    <xsd:import namespace="843c7731-10a6-4d1b-bd34-4784dd890d4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n24c5089495a45db9a6fea6f9c9ae19b" minOccurs="0"/>
                <xsd:element ref="ns3:cb0eb143b4e346e99a89316938a64a26" minOccurs="0"/>
                <xsd:element ref="ns3:EISColCompany" minOccurs="0"/>
                <xsd:element ref="ns3:EISColCostcenter" minOccurs="0"/>
                <xsd:element ref="ns4:TaxCatchAll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LengthInSeconds" minOccurs="0"/>
                <xsd:element ref="ns5:lcf76f155ced4ddcb4097134ff3c332f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ObjectDetectorVersions" minOccurs="0"/>
                <xsd:element ref="ns5:MediaServiceSearchProperties" minOccurs="0"/>
                <xsd:element ref="ns5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2aa88a-5f2f-4f2b-9a3e-77c70cb4641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dd7db3-2e72-47be-aeb3-e0883d579c8c" elementFormDefault="qualified">
    <xsd:import namespace="http://schemas.microsoft.com/office/2006/documentManagement/types"/>
    <xsd:import namespace="http://schemas.microsoft.com/office/infopath/2007/PartnerControls"/>
    <xsd:element name="n24c5089495a45db9a6fea6f9c9ae19b" ma:index="11" nillable="true" ma:taxonomy="true" ma:internalName="n24c5089495a45db9a6fea6f9c9ae19b" ma:taxonomyFieldName="EISColDivision" ma:displayName="Division" ma:default="" ma:fieldId="{724c5089-495a-45db-9a6f-ea6f9c9ae19b}" ma:sspId="b29d0967-da9b-4a39-b679-e3fd6923df66" ma:termSetId="5a5a561c-7e81-4368-a9e6-1b75e5fa507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b0eb143b4e346e99a89316938a64a26" ma:index="12" nillable="true" ma:taxonomy="true" ma:internalName="cb0eb143b4e346e99a89316938a64a26" ma:taxonomyFieldName="EISColCountry" ma:displayName="Country" ma:default="" ma:fieldId="{cb0eb143-b4e3-46e9-9a89-316938a64a26}" ma:sspId="b29d0967-da9b-4a39-b679-e3fd6923df66" ma:termSetId="20293ea3-d300-4042-a0e3-6414640add5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ISColCompany" ma:index="13" nillable="true" ma:displayName="Company" ma:format="Dropdown" ma:internalName="EISColCompany">
      <xsd:simpleType>
        <xsd:union memberTypes="dms:Text">
          <xsd:simpleType>
            <xsd:restriction base="dms:Choice">
              <xsd:enumeration value="Default"/>
            </xsd:restriction>
          </xsd:simpleType>
        </xsd:union>
      </xsd:simpleType>
    </xsd:element>
    <xsd:element name="EISColCostcenter" ma:index="14" nillable="true" ma:displayName="Costcenter" ma:format="Dropdown" ma:internalName="EISColCostcenter">
      <xsd:simpleType>
        <xsd:union memberTypes="dms:Text">
          <xsd:simpleType>
            <xsd:restriction base="dms:Choice">
              <xsd:enumeration value="Default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15b06a-b26a-40a4-a368-fd5b042456b5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0518e00a-4214-4d29-91a5-0689cfef3c25}" ma:internalName="TaxCatchAll" ma:showField="CatchAllData" ma:web="0d15b06a-b26a-40a4-a368-fd5b042456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3c7731-10a6-4d1b-bd34-4784dd890d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29d0967-da9b-4a39-b679-e3fd6923df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AF23FCC-5333-418F-B2BF-50B297FA91F1}">
  <ds:schemaRefs>
    <ds:schemaRef ds:uri="839bae1c-89cb-4d69-968f-d4b38eb86329"/>
    <ds:schemaRef ds:uri="deacb8ca-e279-4ba1-a835-f8eedb21f437"/>
    <ds:schemaRef ds:uri="ef2aa88a-5f2f-4f2b-9a3e-77c70cb46416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DCC5795-0F15-453F-9283-FB34489F6B70}"/>
</file>

<file path=customXml/itemProps3.xml><?xml version="1.0" encoding="utf-8"?>
<ds:datastoreItem xmlns:ds="http://schemas.openxmlformats.org/officeDocument/2006/customXml" ds:itemID="{8FD8F33E-12C0-4A97-83C6-F93D414B112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42D38E2-0702-4386-9EB3-3662C928337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774</Words>
  <Application>Microsoft Office PowerPoint</Application>
  <PresentationFormat>Breitbild</PresentationFormat>
  <Paragraphs>80</Paragraphs>
  <Slides>12</Slides>
  <Notes>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Segoe Sans</vt:lpstr>
      <vt:lpstr>Aptos</vt:lpstr>
      <vt:lpstr>Arial</vt:lpstr>
      <vt:lpstr>Source Sans Pro</vt:lpstr>
      <vt:lpstr>Wingdings</vt:lpstr>
      <vt:lpstr>Larissa</vt:lpstr>
      <vt:lpstr>think-cell Folie</vt:lpstr>
      <vt:lpstr>Resource Efficiency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Thank you and stay healthy!</vt:lpstr>
    </vt:vector>
  </TitlesOfParts>
  <Company>B. Braun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Patrick Otto</dc:creator>
  <cp:lastModifiedBy>Patrick Weix</cp:lastModifiedBy>
  <cp:revision>2</cp:revision>
  <dcterms:created xsi:type="dcterms:W3CDTF">2025-05-09T12:30:25Z</dcterms:created>
  <dcterms:modified xsi:type="dcterms:W3CDTF">2025-06-11T07:06:05Z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8de25a8-ef47-40a7-b7ec-c38f3edc2acf_Enabled">
    <vt:lpwstr>true</vt:lpwstr>
  </property>
  <property fmtid="{D5CDD505-2E9C-101B-9397-08002B2CF9AE}" pid="3" name="MSIP_Label_a8de25a8-ef47-40a7-b7ec-c38f3edc2acf_SetDate">
    <vt:lpwstr>2025-05-09T12:40:46Z</vt:lpwstr>
  </property>
  <property fmtid="{D5CDD505-2E9C-101B-9397-08002B2CF9AE}" pid="4" name="MSIP_Label_a8de25a8-ef47-40a7-b7ec-c38f3edc2acf_Method">
    <vt:lpwstr>Standard</vt:lpwstr>
  </property>
  <property fmtid="{D5CDD505-2E9C-101B-9397-08002B2CF9AE}" pid="5" name="MSIP_Label_a8de25a8-ef47-40a7-b7ec-c38f3edc2acf_Name">
    <vt:lpwstr>a8de25a8-ef47-40a7-b7ec-c38f3edc2acf</vt:lpwstr>
  </property>
  <property fmtid="{D5CDD505-2E9C-101B-9397-08002B2CF9AE}" pid="6" name="MSIP_Label_a8de25a8-ef47-40a7-b7ec-c38f3edc2acf_SiteId">
    <vt:lpwstr>15d1bef2-0a6a-46f9-be4c-023279325e51</vt:lpwstr>
  </property>
  <property fmtid="{D5CDD505-2E9C-101B-9397-08002B2CF9AE}" pid="7" name="MSIP_Label_a8de25a8-ef47-40a7-b7ec-c38f3edc2acf_ActionId">
    <vt:lpwstr>3b6bb08f-5007-4550-b1b2-1b5f880e2a4c</vt:lpwstr>
  </property>
  <property fmtid="{D5CDD505-2E9C-101B-9397-08002B2CF9AE}" pid="8" name="MSIP_Label_a8de25a8-ef47-40a7-b7ec-c38f3edc2acf_ContentBits">
    <vt:lpwstr>0</vt:lpwstr>
  </property>
  <property fmtid="{D5CDD505-2E9C-101B-9397-08002B2CF9AE}" pid="9" name="ContentTypeId">
    <vt:lpwstr>0x010100C29AF620761A7C409D067B7B38A9E387</vt:lpwstr>
  </property>
  <property fmtid="{D5CDD505-2E9C-101B-9397-08002B2CF9AE}" pid="10" name="MediaServiceImageTags">
    <vt:lpwstr/>
  </property>
  <property fmtid="{D5CDD505-2E9C-101B-9397-08002B2CF9AE}" pid="11" name="EIMColCollabAudience">
    <vt:lpwstr/>
  </property>
  <property fmtid="{D5CDD505-2E9C-101B-9397-08002B2CF9AE}" pid="12" name="_dlc_DocIdItemGuid">
    <vt:lpwstr>7c8c6a45-5451-43b2-b803-919ef2786eb1</vt:lpwstr>
  </property>
  <property fmtid="{D5CDD505-2E9C-101B-9397-08002B2CF9AE}" pid="13" name="EISColCountry">
    <vt:lpwstr/>
  </property>
  <property fmtid="{D5CDD505-2E9C-101B-9397-08002B2CF9AE}" pid="14" name="EISColDivision">
    <vt:lpwstr/>
  </property>
</Properties>
</file>