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6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authors.xml" ContentType="application/vnd.ms-powerpoint.authors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gs/tag3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ustom.xml" ContentType="application/vnd.openxmlformats-officedocument.custom-properties+xml"/>
  <Override PartName="/docProps/core.xml" ContentType="application/vnd.openxmlformats-package.core-properties+xml"/>
  <Override PartName="/ppt/tags/tag4.xml" ContentType="application/vnd.openxmlformats-officedocument.presentationml.tags+xml"/>
  <Override PartName="/ppt/tags/tag2.xml" ContentType="application/vnd.openxmlformats-officedocument.presentationml.tag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  <p:sldMasterId id="2147483743" r:id="rId5"/>
  </p:sldMasterIdLst>
  <p:notesMasterIdLst>
    <p:notesMasterId r:id="rId24"/>
  </p:notesMasterIdLst>
  <p:sldIdLst>
    <p:sldId id="2147483571" r:id="rId6"/>
    <p:sldId id="2147477457" r:id="rId7"/>
    <p:sldId id="2147483572" r:id="rId8"/>
    <p:sldId id="2147482102" r:id="rId9"/>
    <p:sldId id="2147477076" r:id="rId10"/>
    <p:sldId id="269" r:id="rId11"/>
    <p:sldId id="2147477080" r:id="rId12"/>
    <p:sldId id="2147477081" r:id="rId13"/>
    <p:sldId id="2147483569" r:id="rId14"/>
    <p:sldId id="2147482103" r:id="rId15"/>
    <p:sldId id="2147482095" r:id="rId16"/>
    <p:sldId id="2147483574" r:id="rId17"/>
    <p:sldId id="2147482096" r:id="rId18"/>
    <p:sldId id="2147483575" r:id="rId19"/>
    <p:sldId id="2147483570" r:id="rId20"/>
    <p:sldId id="2147483576" r:id="rId21"/>
    <p:sldId id="2147483577" r:id="rId22"/>
    <p:sldId id="2147483573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073" userDrawn="1">
          <p15:clr>
            <a:srgbClr val="A4A3A4"/>
          </p15:clr>
        </p15:guide>
        <p15:guide id="2" pos="347" userDrawn="1">
          <p15:clr>
            <a:srgbClr val="A4A3A4"/>
          </p15:clr>
        </p15:guide>
        <p15:guide id="3" orient="horz" pos="754" userDrawn="1">
          <p15:clr>
            <a:srgbClr val="A4A3A4"/>
          </p15:clr>
        </p15:guide>
        <p15:guide id="4" orient="horz" pos="3226" userDrawn="1">
          <p15:clr>
            <a:srgbClr val="A4A3A4"/>
          </p15:clr>
        </p15:guide>
        <p15:guide id="5" pos="7174" userDrawn="1">
          <p15:clr>
            <a:srgbClr val="A4A3A4"/>
          </p15:clr>
        </p15:guide>
        <p15:guide id="6" orient="horz" pos="3884" userDrawn="1">
          <p15:clr>
            <a:srgbClr val="A4A3A4"/>
          </p15:clr>
        </p15:guide>
        <p15:guide id="9" orient="horz" pos="236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1962F0E-60D2-25DE-039B-252A726DE222}" name="Patrick Weix" initials="PW" userId="S::patrick.weix@bbraun.com::afcd1bd5-e2a4-4526-a89a-146563f98281" providerId="AD"/>
  <p188:author id="{EE979D22-C171-6887-E508-C452E81D7F47}" name="Vanessa Höhle" initials="VH" userId="S::vanessa.hoehle@bbraun.com::3fe7cfb0-5568-47fc-a28a-5b3ede41aa5b" providerId="AD"/>
  <p188:author id="{0EA2DD76-D255-90BF-6B2B-F9BD42FC05A1}" name="Patrick Otto" initials="PO" userId="S::patrick.otto@bbraun.com::630f1c5e-fd29-49cc-83f1-4ef525ee6e51" providerId="AD"/>
  <p188:author id="{9FBBA8D3-06DE-424D-6750-98CDE1F10D8A}" name="Sarah Deichmann" initials="SD" userId="S::sarah.deichmann@bbraun.com::7fba2204-8858-46eb-b4e9-48a75986c449" providerId="AD"/>
  <p188:author id="{375BE7FA-C53F-0EF6-514D-88CCDA6822B9}" name="Franziska Knezevic" initials="FK" userId="S::franziska.knezevic@sxces.de::bf152132-63bd-46a5-b515-b2758068b9d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2AB5"/>
    <a:srgbClr val="F0EDE6"/>
    <a:srgbClr val="00A97A"/>
    <a:srgbClr val="00B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867" autoAdjust="0"/>
    <p:restoredTop sz="93840" autoAdjust="0"/>
  </p:normalViewPr>
  <p:slideViewPr>
    <p:cSldViewPr snapToGrid="0">
      <p:cViewPr>
        <p:scale>
          <a:sx n="75" d="100"/>
          <a:sy n="75" d="100"/>
        </p:scale>
        <p:origin x="1074" y="648"/>
      </p:cViewPr>
      <p:guideLst>
        <p:guide pos="1073"/>
        <p:guide pos="347"/>
        <p:guide orient="horz" pos="754"/>
        <p:guide orient="horz" pos="3226"/>
        <p:guide pos="7174"/>
        <p:guide orient="horz" pos="3884"/>
        <p:guide orient="horz" pos="23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Relationship Id="rId30" Type="http://schemas.openxmlformats.org/officeDocument/2006/relationships/customXml" Target="../customXml/item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FEDB0D-DE7A-42D7-9CC5-C1DC5A2D7803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F60660-291D-4477-8F6E-DFD3B62F8D4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17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0660-291D-4477-8F6E-DFD3B62F8D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852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0660-291D-4477-8F6E-DFD3B62F8D4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40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0660-291D-4477-8F6E-DFD3B62F8D4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93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0660-291D-4477-8F6E-DFD3B62F8D4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730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4" Type="http://schemas.openxmlformats.org/officeDocument/2006/relationships/image" Target="../media/image4.emf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527" y="1210310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3412" y="692807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805527" y="3789041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440A588-04FD-D0BA-9072-FBC7A00625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7800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34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06074" y="2240786"/>
            <a:ext cx="5219221" cy="3924222"/>
          </a:xfrm>
        </p:spPr>
        <p:txBody>
          <a:bodyPr vert="horz" lIns="0" tIns="0" rIns="0" bIns="0" rtlCol="0">
            <a:noAutofit/>
          </a:bodyPr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de-DE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0" y="2240786"/>
            <a:ext cx="5218641" cy="3924222"/>
          </a:xfrm>
        </p:spPr>
        <p:txBody>
          <a:bodyPr vert="horz" lIns="0" tIns="0" rIns="0" bIns="0" rtlCol="0">
            <a:noAutofit/>
          </a:bodyPr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de-DE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7" name="Slide Number Placeholder 6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37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Ques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421029"/>
            <a:ext cx="12191999" cy="201594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>
              <a:defRPr lang="de-DE" sz="40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 fontAlgn="base">
              <a:spcAft>
                <a:spcPct val="0"/>
              </a:spcAft>
            </a:pPr>
            <a:r>
              <a:rPr lang="de-DE"/>
              <a:t>Titelmasterformat durch Klicken bearbeiten</a:t>
            </a:r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5234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4" name="Slide Number Placeholder 3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179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B9A7ED-578E-39D8-5116-824E7E48FA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</p:spPr>
        <p:txBody>
          <a:bodyPr/>
          <a:lstStyle/>
          <a:p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53BC4E-F825-AB8B-1090-85882D096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2" y="2151620"/>
            <a:ext cx="12187448" cy="2554760"/>
          </a:xfrm>
        </p:spPr>
        <p:txBody>
          <a:bodyPr anchor="ctr"/>
          <a:lstStyle>
            <a:lvl1pPr algn="ctr">
              <a:defRPr sz="7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8688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6724750" y="2247900"/>
            <a:ext cx="4896546" cy="1109092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08068" y="3645024"/>
            <a:ext cx="4896545" cy="2519984"/>
          </a:xfrm>
        </p:spPr>
        <p:txBody>
          <a:bodyPr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49BEA-F6F0-BEA5-22B3-E307542B80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8924" y="3141663"/>
            <a:ext cx="2448843" cy="50336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icon</a:t>
            </a:r>
            <a:r>
              <a:rPr lang="de-DE"/>
              <a:t> </a:t>
            </a:r>
            <a:r>
              <a:rPr lang="de-DE" err="1"/>
              <a:t>or</a:t>
            </a:r>
            <a:r>
              <a:rPr lang="de-DE"/>
              <a:t> </a:t>
            </a:r>
            <a:r>
              <a:rPr lang="de-DE" err="1"/>
              <a:t>image</a:t>
            </a:r>
            <a:r>
              <a:rPr lang="de-DE"/>
              <a:t> (</a:t>
            </a:r>
            <a:r>
              <a:rPr lang="de-DE" err="1"/>
              <a:t>delete</a:t>
            </a:r>
            <a:r>
              <a:rPr lang="de-DE"/>
              <a:t> </a:t>
            </a:r>
            <a:r>
              <a:rPr lang="de-DE" err="1"/>
              <a:t>this</a:t>
            </a:r>
            <a:r>
              <a:rPr lang="de-DE"/>
              <a:t> </a:t>
            </a:r>
            <a:r>
              <a:rPr lang="de-DE" err="1"/>
              <a:t>message</a:t>
            </a:r>
            <a:r>
              <a:rPr lang="de-DE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49021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48" y="8967"/>
            <a:ext cx="6095999" cy="6858000"/>
          </a:xfrm>
          <a:noFill/>
        </p:spPr>
        <p:txBody>
          <a:bodyPr wrap="square" lIns="0" tIns="0" rIns="0" bIns="0" anchor="ctr" anchorCtr="0">
            <a:noAutofit/>
          </a:bodyPr>
          <a:lstStyle>
            <a:lvl1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71120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None/>
              <a:defRPr kumimoji="0" sz="2500" b="0" i="0" u="none" kern="1200" cap="none" spc="0" baseline="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Insert a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related</a:t>
            </a:r>
            <a:r>
              <a:rPr lang="de-DE"/>
              <a:t> </a:t>
            </a:r>
          </a:p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Fünfte Ebene</a:t>
            </a:r>
          </a:p>
          <a:p>
            <a:pPr lvl="3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6BF2D-E9C1-5EC0-BA14-AA1C74B3BD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"/>
            <a:ext cx="6096000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870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075613" y="0"/>
            <a:ext cx="4116387" cy="6858000"/>
          </a:xfrm>
          <a:solidFill>
            <a:schemeClr val="bg1"/>
          </a:solidFill>
        </p:spPr>
        <p:txBody>
          <a:bodyPr lIns="828000" tIns="756000" rIns="252000" bIns="450000" anchor="t" anchorCtr="0"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1BEFB83-B54B-A1CA-C646-09569CA594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8075613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9034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0"/>
            <a:ext cx="4116388" cy="6858000"/>
          </a:xfrm>
          <a:solidFill>
            <a:schemeClr val="bg1"/>
          </a:solidFill>
        </p:spPr>
        <p:txBody>
          <a:bodyPr vert="horz" lIns="828000" tIns="756000" rIns="252000" bIns="450000" rtlCol="0" anchor="t" anchorCtr="0">
            <a:noAutofit/>
          </a:bodyPr>
          <a:lstStyle>
            <a:lvl1pPr>
              <a:defRPr kumimoji="0" lang="de-DE" b="0" i="0" u="none" cap="none" spc="0" baseline="0" dirty="0">
                <a:latin typeface="Arial" panose="020B0604020202020204" pitchFamily="34" charset="0"/>
              </a:defRPr>
            </a:lvl1pPr>
            <a:lvl2pPr>
              <a:defRPr kumimoji="0" lang="de-DE" b="0" i="0" u="none" cap="none" spc="0" baseline="0" dirty="0">
                <a:latin typeface="Arial" panose="020B0604020202020204" pitchFamily="34" charset="0"/>
              </a:defRPr>
            </a:lvl2pPr>
            <a:lvl3pPr>
              <a:defRPr kumimoji="0" lang="de-DE" b="0" i="0" u="none" cap="none" spc="0" baseline="0" dirty="0">
                <a:latin typeface="Arial" panose="020B0604020202020204" pitchFamily="34" charset="0"/>
              </a:defRPr>
            </a:lvl3pPr>
            <a:lvl4pPr>
              <a:defRPr kumimoji="0" lang="de-DE" b="0" i="0" u="none" cap="none" spc="0" baseline="0" dirty="0">
                <a:latin typeface="Arial" panose="020B0604020202020204" pitchFamily="34" charset="0"/>
              </a:defRPr>
            </a:lvl4pPr>
            <a:lvl5pPr>
              <a:defRPr kumimoji="0" lang="de-DE" b="0" i="0" u="none" cap="none" spc="0" baseline="0" dirty="0">
                <a:latin typeface="Arial" panose="020B0604020202020204" pitchFamily="34" charset="0"/>
              </a:defRPr>
            </a:lvl5pPr>
            <a:lvl6pPr>
              <a:defRPr lang="de-DE" dirty="0"/>
            </a:lvl6pPr>
            <a:lvl7pPr>
              <a:defRPr lang="de-DE" dirty="0"/>
            </a:lvl7pPr>
            <a:lvl8pPr>
              <a:defRPr lang="de-DE" dirty="0"/>
            </a:lvl8pPr>
            <a:lvl9pPr>
              <a:defRPr lang="de-DE" dirty="0"/>
            </a:lvl9pPr>
          </a:lstStyle>
          <a:p>
            <a:pPr lvl="0" fontAlgn="auto">
              <a:lnSpc>
                <a:spcPct val="114000"/>
              </a:lnSpc>
              <a:buClrTx/>
              <a:buSzPts val="1200"/>
            </a:pPr>
            <a:r>
              <a:rPr lang="de-DE"/>
              <a:t>Textmasterformat bearbeiten</a:t>
            </a:r>
          </a:p>
          <a:p>
            <a:pPr lvl="1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Zweite Ebene</a:t>
            </a:r>
          </a:p>
          <a:p>
            <a:pPr lvl="2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Dritte Ebene</a:t>
            </a:r>
          </a:p>
          <a:p>
            <a:pPr lvl="3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Vierte Ebene</a:t>
            </a:r>
          </a:p>
          <a:p>
            <a:pPr lvl="4" fontAlgn="auto">
              <a:lnSpc>
                <a:spcPct val="114000"/>
              </a:lnSpc>
              <a:spcBef>
                <a:spcPts val="0"/>
              </a:spcBef>
            </a:pPr>
            <a:r>
              <a:rPr lang="de-DE"/>
              <a:t>Fünfte Ebene</a:t>
            </a:r>
          </a:p>
          <a:p>
            <a:pPr lvl="5">
              <a:lnSpc>
                <a:spcPct val="114000"/>
              </a:lnSpc>
              <a:spcBef>
                <a:spcPts val="0"/>
              </a:spcBef>
              <a:buFontTx/>
            </a:pPr>
            <a:r>
              <a:rPr lang="de-DE"/>
              <a:t>Sechste Ebene</a:t>
            </a:r>
          </a:p>
          <a:p>
            <a:pPr lvl="6">
              <a:lnSpc>
                <a:spcPct val="114000"/>
              </a:lnSpc>
              <a:spcBef>
                <a:spcPts val="0"/>
              </a:spcBef>
            </a:pPr>
            <a:r>
              <a:rPr lang="de-DE"/>
              <a:t>Siebte Ebene</a:t>
            </a:r>
          </a:p>
          <a:p>
            <a:pPr lvl="7">
              <a:lnSpc>
                <a:spcPct val="114000"/>
              </a:lnSpc>
              <a:spcBef>
                <a:spcPts val="0"/>
              </a:spcBef>
            </a:pPr>
            <a:r>
              <a:rPr lang="de-DE"/>
              <a:t>Achte Ebene</a:t>
            </a:r>
          </a:p>
          <a:p>
            <a:pPr lvl="8">
              <a:lnSpc>
                <a:spcPct val="114000"/>
              </a:lnSpc>
              <a:spcBef>
                <a:spcPts val="0"/>
              </a:spcBef>
            </a:pPr>
            <a:r>
              <a:rPr lang="de-DE"/>
              <a:t>Neunte Ebene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6BF2D-E9C1-5EC0-BA14-AA1C74B3BD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16387" y="1"/>
            <a:ext cx="8075613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5292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075614" y="0"/>
            <a:ext cx="4116388" cy="6858000"/>
          </a:xfrm>
          <a:solidFill>
            <a:schemeClr val="bg1"/>
          </a:solidFill>
        </p:spPr>
        <p:txBody>
          <a:bodyPr vert="horz" lIns="828000" tIns="756000" rIns="252000" bIns="450000" rtlCol="0" anchor="t" anchorCtr="0">
            <a:noAutofit/>
          </a:bodyPr>
          <a:lstStyle>
            <a:lvl1pPr>
              <a:defRPr kumimoji="0" lang="de-DE" b="0" i="0" u="none" cap="none" spc="0" baseline="0" dirty="0">
                <a:latin typeface="Arial" panose="020B0604020202020204" pitchFamily="34" charset="0"/>
              </a:defRPr>
            </a:lvl1pPr>
            <a:lvl2pPr>
              <a:defRPr kumimoji="0" lang="de-DE" b="0" i="0" u="none" cap="none" spc="0" baseline="0" dirty="0">
                <a:latin typeface="Arial" panose="020B0604020202020204" pitchFamily="34" charset="0"/>
              </a:defRPr>
            </a:lvl2pPr>
            <a:lvl3pPr>
              <a:defRPr kumimoji="0" lang="de-DE" b="0" i="0" u="none" cap="none" spc="0" baseline="0" dirty="0">
                <a:latin typeface="Arial" panose="020B0604020202020204" pitchFamily="34" charset="0"/>
              </a:defRPr>
            </a:lvl3pPr>
            <a:lvl4pPr>
              <a:defRPr kumimoji="0" lang="de-DE" b="0" i="0" u="none" cap="none" spc="0" baseline="0" dirty="0">
                <a:latin typeface="Arial" panose="020B0604020202020204" pitchFamily="34" charset="0"/>
              </a:defRPr>
            </a:lvl4pPr>
            <a:lvl5pPr>
              <a:defRPr kumimoji="0" lang="de-DE" b="0" i="0" u="none" cap="none" spc="0" baseline="0" dirty="0">
                <a:latin typeface="Arial" panose="020B0604020202020204" pitchFamily="34" charset="0"/>
              </a:defRPr>
            </a:lvl5pPr>
            <a:lvl6pPr>
              <a:defRPr lang="de-DE" dirty="0"/>
            </a:lvl6pPr>
            <a:lvl7pPr>
              <a:defRPr lang="de-DE" dirty="0"/>
            </a:lvl7pPr>
            <a:lvl8pPr>
              <a:defRPr lang="de-DE" dirty="0"/>
            </a:lvl8pPr>
            <a:lvl9pPr>
              <a:defRPr lang="de-DE" dirty="0"/>
            </a:lvl9pPr>
          </a:lstStyle>
          <a:p>
            <a:pPr lvl="0" fontAlgn="auto">
              <a:lnSpc>
                <a:spcPct val="114000"/>
              </a:lnSpc>
              <a:buClrTx/>
              <a:buSzPts val="1200"/>
            </a:pPr>
            <a:r>
              <a:rPr lang="de-DE"/>
              <a:t>Textmasterformat bearbeiten</a:t>
            </a:r>
          </a:p>
          <a:p>
            <a:pPr lvl="1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Zweite Ebene</a:t>
            </a:r>
          </a:p>
          <a:p>
            <a:pPr lvl="2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Dritte Ebene</a:t>
            </a:r>
          </a:p>
          <a:p>
            <a:pPr lvl="3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Vierte Ebene</a:t>
            </a:r>
          </a:p>
          <a:p>
            <a:pPr lvl="4" fontAlgn="auto">
              <a:lnSpc>
                <a:spcPct val="114000"/>
              </a:lnSpc>
              <a:spcBef>
                <a:spcPts val="0"/>
              </a:spcBef>
            </a:pPr>
            <a:r>
              <a:rPr lang="de-DE"/>
              <a:t>Fünfte Ebene</a:t>
            </a:r>
          </a:p>
          <a:p>
            <a:pPr lvl="5">
              <a:lnSpc>
                <a:spcPct val="114000"/>
              </a:lnSpc>
              <a:spcBef>
                <a:spcPts val="0"/>
              </a:spcBef>
              <a:buFontTx/>
            </a:pPr>
            <a:r>
              <a:rPr lang="de-DE"/>
              <a:t>Sechste Ebene</a:t>
            </a:r>
          </a:p>
          <a:p>
            <a:pPr lvl="6">
              <a:lnSpc>
                <a:spcPct val="114000"/>
              </a:lnSpc>
              <a:spcBef>
                <a:spcPts val="0"/>
              </a:spcBef>
            </a:pPr>
            <a:r>
              <a:rPr lang="de-DE"/>
              <a:t>Siebte Ebene</a:t>
            </a:r>
          </a:p>
          <a:p>
            <a:pPr lvl="7">
              <a:lnSpc>
                <a:spcPct val="114000"/>
              </a:lnSpc>
              <a:spcBef>
                <a:spcPts val="0"/>
              </a:spcBef>
            </a:pPr>
            <a:r>
              <a:rPr lang="de-DE"/>
              <a:t>Achte Ebene</a:t>
            </a:r>
          </a:p>
          <a:p>
            <a:pPr lvl="8">
              <a:lnSpc>
                <a:spcPct val="114000"/>
              </a:lnSpc>
              <a:spcBef>
                <a:spcPts val="0"/>
              </a:spcBef>
            </a:pPr>
            <a:r>
              <a:rPr lang="de-DE"/>
              <a:t>Neunte Ebene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BC0538-106B-0AA1-2B98-E91E62A59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8075613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9130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4116388" cy="6858000"/>
          </a:xfrm>
          <a:solidFill>
            <a:schemeClr val="bg1"/>
          </a:solidFill>
        </p:spPr>
        <p:txBody>
          <a:bodyPr vert="horz" lIns="828000" tIns="756000" rIns="252000" bIns="450000" rtlCol="0" anchor="t" anchorCtr="0">
            <a:noAutofit/>
          </a:bodyPr>
          <a:lstStyle>
            <a:lvl1pPr>
              <a:defRPr kumimoji="0" lang="de-DE" b="0" i="0" u="none" cap="none" spc="0" baseline="0" dirty="0">
                <a:latin typeface="Arial" panose="020B0604020202020204" pitchFamily="34" charset="0"/>
              </a:defRPr>
            </a:lvl1pPr>
            <a:lvl2pPr>
              <a:defRPr kumimoji="0" lang="de-DE" b="0" i="0" u="none" cap="none" spc="0" baseline="0" dirty="0">
                <a:latin typeface="Arial" panose="020B0604020202020204" pitchFamily="34" charset="0"/>
              </a:defRPr>
            </a:lvl2pPr>
            <a:lvl3pPr>
              <a:defRPr kumimoji="0" lang="de-DE" b="0" i="0" u="none" cap="none" spc="0" baseline="0" dirty="0">
                <a:latin typeface="Arial" panose="020B0604020202020204" pitchFamily="34" charset="0"/>
              </a:defRPr>
            </a:lvl3pPr>
            <a:lvl4pPr>
              <a:defRPr kumimoji="0" lang="de-DE" b="0" i="0" u="none" cap="none" spc="0" baseline="0" dirty="0">
                <a:latin typeface="Arial" panose="020B0604020202020204" pitchFamily="34" charset="0"/>
              </a:defRPr>
            </a:lvl4pPr>
            <a:lvl5pPr>
              <a:defRPr kumimoji="0" lang="de-DE" b="0" i="0" u="none" cap="none" spc="0" baseline="0">
                <a:latin typeface="Arial" panose="020B0604020202020204" pitchFamily="34" charset="0"/>
              </a:defRPr>
            </a:lvl5pPr>
            <a:lvl6pPr>
              <a:defRPr lang="de-DE"/>
            </a:lvl6pPr>
            <a:lvl7pPr>
              <a:defRPr lang="de-DE"/>
            </a:lvl7pPr>
            <a:lvl8pPr>
              <a:defRPr lang="de-DE"/>
            </a:lvl8pPr>
            <a:lvl9pPr>
              <a:defRPr lang="de-DE" dirty="0"/>
            </a:lvl9pPr>
          </a:lstStyle>
          <a:p>
            <a:pPr lvl="0" fontAlgn="auto">
              <a:lnSpc>
                <a:spcPct val="114000"/>
              </a:lnSpc>
              <a:buClrTx/>
              <a:buSzPts val="1200"/>
            </a:pPr>
            <a:r>
              <a:rPr lang="de-DE"/>
              <a:t>Textmasterformat bearbeiten</a:t>
            </a:r>
          </a:p>
          <a:p>
            <a:pPr lvl="1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Zweite Ebene</a:t>
            </a:r>
          </a:p>
          <a:p>
            <a:pPr lvl="2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Dritte Ebene</a:t>
            </a:r>
          </a:p>
          <a:p>
            <a:pPr lvl="3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Vierte Ebene</a:t>
            </a:r>
          </a:p>
          <a:p>
            <a:pPr lvl="4" fontAlgn="auto">
              <a:lnSpc>
                <a:spcPct val="114000"/>
              </a:lnSpc>
              <a:spcBef>
                <a:spcPts val="0"/>
              </a:spcBef>
            </a:pPr>
            <a:r>
              <a:rPr lang="de-DE"/>
              <a:t>Fünfte Ebene</a:t>
            </a:r>
          </a:p>
          <a:p>
            <a:pPr lvl="5">
              <a:lnSpc>
                <a:spcPct val="114000"/>
              </a:lnSpc>
              <a:spcBef>
                <a:spcPts val="0"/>
              </a:spcBef>
              <a:buFontTx/>
            </a:pPr>
            <a:r>
              <a:rPr lang="de-DE"/>
              <a:t>Sechste Ebene</a:t>
            </a:r>
          </a:p>
          <a:p>
            <a:pPr lvl="6">
              <a:lnSpc>
                <a:spcPct val="114000"/>
              </a:lnSpc>
              <a:spcBef>
                <a:spcPts val="0"/>
              </a:spcBef>
            </a:pPr>
            <a:r>
              <a:rPr lang="de-DE"/>
              <a:t>Siebte Ebene</a:t>
            </a:r>
          </a:p>
          <a:p>
            <a:pPr lvl="7">
              <a:lnSpc>
                <a:spcPct val="114000"/>
              </a:lnSpc>
              <a:spcBef>
                <a:spcPts val="0"/>
              </a:spcBef>
            </a:pPr>
            <a:r>
              <a:rPr lang="de-DE"/>
              <a:t>Achte Ebene</a:t>
            </a:r>
          </a:p>
          <a:p>
            <a:pPr lvl="8">
              <a:lnSpc>
                <a:spcPct val="114000"/>
              </a:lnSpc>
              <a:spcBef>
                <a:spcPts val="0"/>
              </a:spcBef>
            </a:pPr>
            <a:r>
              <a:rPr lang="de-DE"/>
              <a:t>Neunte Ebene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FD5FDD-1FB6-81AC-D9EB-19DCE60BC59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16388" y="1"/>
            <a:ext cx="8075612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3795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6074" y="2240786"/>
            <a:ext cx="10798539" cy="3924222"/>
          </a:xfrm>
        </p:spPr>
        <p:txBody>
          <a:bodyPr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16708766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Stage">
    <p:bg>
      <p:bgPr>
        <a:solidFill>
          <a:srgbClr val="FA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075613" y="0"/>
            <a:ext cx="4116387" cy="6858000"/>
          </a:xfrm>
          <a:solidFill>
            <a:schemeClr val="bg1"/>
          </a:solidFill>
        </p:spPr>
        <p:txBody>
          <a:bodyPr lIns="828000" tIns="756000" rIns="252000" bIns="450000" anchor="t" anchorCtr="0"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933ECF-2676-88FC-A5BF-E441A16B4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74" y="692992"/>
            <a:ext cx="6802094" cy="86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F005427-EEE2-08D7-A312-1AE9E2912FC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00100" y="2097088"/>
            <a:ext cx="6802094" cy="4075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3492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FC2ED1C-2764-0430-43DF-351CF182AB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829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Top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04E6D14-27DC-D3E0-0821-EC3996D861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5899" y="0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01428" y="1210805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99313" y="693302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6001428" y="3789536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DFB9CCD-3A91-D110-48F7-86B2AAAA96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919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472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ott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A8B2A73-69F0-DFEA-BE03-E1D9044C0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9832" y="2537346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01428" y="3763308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99313" y="3245805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6001428" y="6342039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6FB0B76-9E6D-A5D1-466F-8B1296003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836" y="6189257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014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ott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76C927A-8F80-126C-EBF0-5DD42FC8F6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537346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341" y="3747512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3226" y="3230009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805341" y="6326243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A93A88D-3DFD-0170-E581-086E06AC66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80751" y="618650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2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gray">
          <a:xfrm>
            <a:off x="800100" y="819042"/>
            <a:ext cx="10624493" cy="5202246"/>
          </a:xfrm>
          <a:prstGeom prst="rect">
            <a:avLst/>
          </a:prstGeom>
          <a:solidFill>
            <a:srgbClr val="FA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0099" y="2024844"/>
            <a:ext cx="10591800" cy="2362705"/>
          </a:xfrm>
        </p:spPr>
        <p:txBody>
          <a:bodyPr wrap="square" lIns="0" tIns="18000" rIns="0" bIns="0" anchor="ctr" anchorCtr="0">
            <a:noAutofit/>
          </a:bodyPr>
          <a:lstStyle>
            <a:lvl1pPr algn="ctr">
              <a:defRPr lang="en-US" sz="5000" kern="1200" cap="none" baseline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81791" y="1304268"/>
            <a:ext cx="5830533" cy="540555"/>
          </a:xfrm>
          <a:noFill/>
        </p:spPr>
        <p:txBody>
          <a:bodyPr wrap="square" lIns="0" tIns="0" rIns="0" bIns="0" anchor="b" anchorCtr="0">
            <a:noAutofit/>
          </a:bodyPr>
          <a:lstStyle>
            <a:lvl1pPr marL="0" indent="0" algn="ctr" defTabSz="1088776" rtl="0" eaLnBrk="1" latinLnBrk="0" hangingPunct="1">
              <a:buNone/>
              <a:defRPr lang="de-DE" sz="1600" kern="1200" cap="none" baseline="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3181791" y="6381328"/>
            <a:ext cx="5826316" cy="265939"/>
          </a:xfrm>
        </p:spPr>
        <p:txBody>
          <a:bodyPr lIns="0" tIns="0" rIns="0" bIns="0"/>
          <a:lstStyle>
            <a:lvl1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rgbClr val="9C9A94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8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97DB2A3-09C2-65BD-2A0A-A41CE90EE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4949" y="5026536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19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527" y="670142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00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3412" y="2168860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9048A56-3D53-80E2-F296-F1BDFEC47D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7800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140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Top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7656" y="0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23183" y="670142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00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21068" y="2168860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0CCA43C-DC65-2F14-30F8-D6B449B3E1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919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820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Bott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712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2124" y="3933056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17651" y="4603198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00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15536" y="6101916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9978DBE-FB4D-DF8F-5572-EF1B3724C8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836" y="6189257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8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Bott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712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64" y="3933056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8491" y="4603198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00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6376" y="6101916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2DE1DD9-928F-35B1-0F04-0F4CE2E488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80751" y="6186501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53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6074" y="2240786"/>
            <a:ext cx="10801726" cy="3924222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42910601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gray">
          <a:xfrm>
            <a:off x="800100" y="819042"/>
            <a:ext cx="10624493" cy="5202246"/>
          </a:xfrm>
          <a:prstGeom prst="rect">
            <a:avLst/>
          </a:prstGeom>
          <a:solidFill>
            <a:srgbClr val="FA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0099" y="2024844"/>
            <a:ext cx="10591800" cy="2362705"/>
          </a:xfrm>
        </p:spPr>
        <p:txBody>
          <a:bodyPr wrap="square" lIns="0" tIns="18000" rIns="0" bIns="0" anchor="ctr" anchorCtr="0">
            <a:noAutofit/>
          </a:bodyPr>
          <a:lstStyle>
            <a:lvl1pPr algn="ctr">
              <a:defRPr lang="en-US" sz="5000" kern="1200" cap="none" baseline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181791" y="6381328"/>
            <a:ext cx="5826316" cy="265939"/>
          </a:xfrm>
        </p:spPr>
        <p:txBody>
          <a:bodyPr lIns="0" tIns="0" rIns="0" bIns="0"/>
          <a:lstStyle>
            <a:lvl1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rgbClr val="9C9A94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8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9D28B72-696E-4E4E-4F7A-228CCDB290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92346" y="4672083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185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/>
              <a:t>B. Braun Group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1953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63415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527" y="1210310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3412" y="692807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805527" y="3789041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440A588-04FD-D0BA-9072-FBC7A00625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7800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231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F9C43990-1596-CED5-B556-71E45FF0077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640623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08" imgH="408" progId="TCLayout.ActiveDocument.1">
                  <p:embed/>
                </p:oleObj>
              </mc:Choice>
              <mc:Fallback>
                <p:oleObj name="think-cell Folie" r:id="rId3" imgW="408" imgH="408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9C43990-1596-CED5-B556-71E45FF007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Group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6074" y="2240786"/>
            <a:ext cx="10798539" cy="3924222"/>
          </a:xfrm>
        </p:spPr>
        <p:txBody>
          <a:bodyPr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19203849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Group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6074" y="2240786"/>
            <a:ext cx="10801726" cy="3924222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1043524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4">
            <a:extLst>
              <a:ext uri="{FF2B5EF4-FFF2-40B4-BE49-F238E27FC236}">
                <a16:creationId xmlns:a16="http://schemas.microsoft.com/office/drawing/2014/main" id="{17F1C13B-D206-BEDB-2928-552A4E6AED05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de-DE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72843" y="2421028"/>
            <a:ext cx="9646313" cy="2015943"/>
          </a:xfrm>
        </p:spPr>
        <p:txBody>
          <a:bodyPr lIns="0" tIns="0" rIns="0" bIns="0" anchor="ctr" anchorCtr="0">
            <a:noAutofit/>
          </a:bodyPr>
          <a:lstStyle>
            <a:lvl1pPr algn="ctr">
              <a:defRPr lang="en-US" sz="4000" kern="1200" cap="none" baseline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5342022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6074" y="2240786"/>
            <a:ext cx="10801726" cy="3924222"/>
          </a:xfrm>
        </p:spPr>
        <p:txBody>
          <a:bodyPr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Group </a:t>
            </a:r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 bwMode="gray">
          <a:xfrm>
            <a:off x="800100" y="5661248"/>
            <a:ext cx="10798537" cy="647550"/>
          </a:xfrm>
          <a:prstGeom prst="rect">
            <a:avLst/>
          </a:prstGeom>
          <a:solidFill>
            <a:srgbClr val="6E6E6E"/>
          </a:solidFill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prstClr val="black"/>
                </a:solidFill>
              </a14:hiddenLine>
            </a:ext>
          </a:extLst>
        </p:spPr>
        <p:txBody>
          <a:bodyPr lIns="107163" tIns="55725" rIns="107163" bIns="55725" anchor="t" anchorCtr="0"/>
          <a:lstStyle>
            <a:lvl1pPr algn="l"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l">
              <a:spcBef>
                <a:spcPts val="0"/>
              </a:spcBef>
              <a:defRPr lang="de-DE" sz="16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5858032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6074" y="2240785"/>
            <a:ext cx="10801726" cy="3924222"/>
          </a:xfrm>
        </p:spPr>
        <p:txBody>
          <a:bodyPr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/>
          <a:p>
            <a:r>
              <a:rPr lang="de-DE">
                <a:latin typeface="Arial" pitchFamily="34" charset="0"/>
              </a:rPr>
              <a:t>B. Braun Group </a:t>
            </a:r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 bwMode="gray">
          <a:xfrm>
            <a:off x="809262" y="5661248"/>
            <a:ext cx="10798538" cy="647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107163" tIns="55725" rIns="107163" bIns="55725" anchor="t" anchorCtr="0"/>
          <a:lstStyle>
            <a:lvl1pPr algn="l"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l">
              <a:spcBef>
                <a:spcPts val="0"/>
              </a:spcBef>
              <a:defRPr lang="de-DE" sz="16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7014794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3AEEAF5D-3DC8-BB8A-E11D-3A0B15EF75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159297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08" imgH="408" progId="TCLayout.ActiveDocument.1">
                  <p:embed/>
                </p:oleObj>
              </mc:Choice>
              <mc:Fallback>
                <p:oleObj name="think-cell Folie" r:id="rId3" imgW="408" imgH="408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AEEAF5D-3DC8-BB8A-E11D-3A0B15EF75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Group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7540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4">
            <a:extLst>
              <a:ext uri="{FF2B5EF4-FFF2-40B4-BE49-F238E27FC236}">
                <a16:creationId xmlns:a16="http://schemas.microsoft.com/office/drawing/2014/main" id="{17F1C13B-D206-BEDB-2928-552A4E6AED05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de-DE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72843" y="2421028"/>
            <a:ext cx="9646313" cy="2015943"/>
          </a:xfrm>
        </p:spPr>
        <p:txBody>
          <a:bodyPr lIns="0" tIns="0" rIns="0" bIns="0" anchor="ctr" anchorCtr="0">
            <a:noAutofit/>
          </a:bodyPr>
          <a:lstStyle>
            <a:lvl1pPr algn="ctr">
              <a:defRPr lang="en-US" sz="4000" kern="1200" cap="none" baseline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7658202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Group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80348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06074" y="2240786"/>
            <a:ext cx="5219221" cy="3924222"/>
          </a:xfrm>
        </p:spPr>
        <p:txBody>
          <a:bodyPr vert="horz" lIns="0" tIns="0" rIns="0" bIns="0" rtlCol="0">
            <a:noAutofit/>
          </a:bodyPr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de-DE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03218" y="2240786"/>
            <a:ext cx="5218641" cy="3924222"/>
          </a:xfrm>
        </p:spPr>
        <p:txBody>
          <a:bodyPr vert="horz" lIns="0" tIns="0" rIns="0" bIns="0" rtlCol="0">
            <a:noAutofit/>
          </a:bodyPr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de-DE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Group </a:t>
            </a:r>
          </a:p>
        </p:txBody>
      </p:sp>
      <p:sp>
        <p:nvSpPr>
          <p:cNvPr id="7" name="Slide Number Placeholder 6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65861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06074" y="2240786"/>
            <a:ext cx="5219221" cy="3924222"/>
          </a:xfrm>
        </p:spPr>
        <p:txBody>
          <a:bodyPr vert="horz" lIns="0" tIns="0" rIns="0" bIns="0" rtlCol="0">
            <a:noAutofit/>
          </a:bodyPr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de-DE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0" y="2240786"/>
            <a:ext cx="5218641" cy="3924222"/>
          </a:xfrm>
        </p:spPr>
        <p:txBody>
          <a:bodyPr vert="horz" lIns="0" tIns="0" rIns="0" bIns="0" rtlCol="0">
            <a:noAutofit/>
          </a:bodyPr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de-DE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Group </a:t>
            </a:r>
          </a:p>
        </p:txBody>
      </p:sp>
      <p:sp>
        <p:nvSpPr>
          <p:cNvPr id="7" name="Slide Number Placeholder 6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42497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Ques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421029"/>
            <a:ext cx="12191999" cy="201594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>
              <a:defRPr lang="de-DE" sz="40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 fontAlgn="base">
              <a:spcAft>
                <a:spcPct val="0"/>
              </a:spcAft>
            </a:pPr>
            <a:r>
              <a:rPr lang="de-DE"/>
              <a:t>Titelmasterformat durch Klicken bearbeiten</a:t>
            </a:r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de-DE"/>
              <a:t>B. Braun Group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35182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Group </a:t>
            </a:r>
          </a:p>
        </p:txBody>
      </p:sp>
      <p:sp>
        <p:nvSpPr>
          <p:cNvPr id="4" name="Slide Number Placeholder 3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29029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B9A7ED-578E-39D8-5116-824E7E48FA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</p:spPr>
        <p:txBody>
          <a:bodyPr/>
          <a:lstStyle/>
          <a:p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53BC4E-F825-AB8B-1090-85882D096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2" y="2151620"/>
            <a:ext cx="12187448" cy="2554760"/>
          </a:xfrm>
        </p:spPr>
        <p:txBody>
          <a:bodyPr anchor="ctr"/>
          <a:lstStyle>
            <a:lvl1pPr algn="ctr">
              <a:defRPr sz="7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69117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Group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6724750" y="2247900"/>
            <a:ext cx="4896546" cy="1109092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08068" y="3645024"/>
            <a:ext cx="4896545" cy="2519984"/>
          </a:xfrm>
        </p:spPr>
        <p:txBody>
          <a:bodyPr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49BEA-F6F0-BEA5-22B3-E307542B80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8924" y="3141663"/>
            <a:ext cx="2448843" cy="50336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icon</a:t>
            </a:r>
            <a:r>
              <a:rPr lang="de-DE"/>
              <a:t> </a:t>
            </a:r>
            <a:r>
              <a:rPr lang="de-DE" err="1"/>
              <a:t>or</a:t>
            </a:r>
            <a:r>
              <a:rPr lang="de-DE"/>
              <a:t> </a:t>
            </a:r>
            <a:r>
              <a:rPr lang="de-DE" err="1"/>
              <a:t>image</a:t>
            </a:r>
            <a:r>
              <a:rPr lang="de-DE"/>
              <a:t> (</a:t>
            </a:r>
            <a:r>
              <a:rPr lang="de-DE" err="1"/>
              <a:t>delete</a:t>
            </a:r>
            <a:r>
              <a:rPr lang="de-DE"/>
              <a:t> </a:t>
            </a:r>
            <a:r>
              <a:rPr lang="de-DE" err="1"/>
              <a:t>this</a:t>
            </a:r>
            <a:r>
              <a:rPr lang="de-DE"/>
              <a:t> </a:t>
            </a:r>
            <a:r>
              <a:rPr lang="de-DE" err="1"/>
              <a:t>message</a:t>
            </a:r>
            <a:r>
              <a:rPr lang="de-DE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583646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48" y="8967"/>
            <a:ext cx="6095999" cy="6858000"/>
          </a:xfrm>
          <a:noFill/>
        </p:spPr>
        <p:txBody>
          <a:bodyPr wrap="square" lIns="0" tIns="0" rIns="0" bIns="0" anchor="ctr" anchorCtr="0">
            <a:noAutofit/>
          </a:bodyPr>
          <a:lstStyle>
            <a:lvl1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71120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None/>
              <a:defRPr kumimoji="0" sz="2500" b="0" i="0" u="none" kern="1200" cap="none" spc="0" baseline="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Insert a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related</a:t>
            </a:r>
            <a:r>
              <a:rPr lang="de-DE"/>
              <a:t> </a:t>
            </a:r>
          </a:p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Fünfte Ebene</a:t>
            </a:r>
          </a:p>
          <a:p>
            <a:pPr lvl="3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6BF2D-E9C1-5EC0-BA14-AA1C74B3BD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"/>
            <a:ext cx="6096000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85009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075613" y="0"/>
            <a:ext cx="4116387" cy="6858000"/>
          </a:xfrm>
          <a:solidFill>
            <a:schemeClr val="bg1"/>
          </a:solidFill>
        </p:spPr>
        <p:txBody>
          <a:bodyPr lIns="828000" tIns="756000" rIns="252000" bIns="450000" anchor="t" anchorCtr="0"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1BEFB83-B54B-A1CA-C646-09569CA594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8075613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51372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0"/>
            <a:ext cx="4116388" cy="6858000"/>
          </a:xfrm>
          <a:solidFill>
            <a:schemeClr val="bg1"/>
          </a:solidFill>
        </p:spPr>
        <p:txBody>
          <a:bodyPr vert="horz" lIns="828000" tIns="756000" rIns="252000" bIns="450000" rtlCol="0" anchor="t" anchorCtr="0">
            <a:noAutofit/>
          </a:bodyPr>
          <a:lstStyle>
            <a:lvl1pPr>
              <a:defRPr kumimoji="0" lang="de-DE" b="0" i="0" u="none" cap="none" spc="0" baseline="0" dirty="0">
                <a:latin typeface="Arial" panose="020B0604020202020204" pitchFamily="34" charset="0"/>
              </a:defRPr>
            </a:lvl1pPr>
            <a:lvl2pPr>
              <a:defRPr kumimoji="0" lang="de-DE" b="0" i="0" u="none" cap="none" spc="0" baseline="0" dirty="0">
                <a:latin typeface="Arial" panose="020B0604020202020204" pitchFamily="34" charset="0"/>
              </a:defRPr>
            </a:lvl2pPr>
            <a:lvl3pPr>
              <a:defRPr kumimoji="0" lang="de-DE" b="0" i="0" u="none" cap="none" spc="0" baseline="0" dirty="0">
                <a:latin typeface="Arial" panose="020B0604020202020204" pitchFamily="34" charset="0"/>
              </a:defRPr>
            </a:lvl3pPr>
            <a:lvl4pPr>
              <a:defRPr kumimoji="0" lang="de-DE" b="0" i="0" u="none" cap="none" spc="0" baseline="0" dirty="0">
                <a:latin typeface="Arial" panose="020B0604020202020204" pitchFamily="34" charset="0"/>
              </a:defRPr>
            </a:lvl4pPr>
            <a:lvl5pPr>
              <a:defRPr kumimoji="0" lang="de-DE" b="0" i="0" u="none" cap="none" spc="0" baseline="0" dirty="0">
                <a:latin typeface="Arial" panose="020B0604020202020204" pitchFamily="34" charset="0"/>
              </a:defRPr>
            </a:lvl5pPr>
            <a:lvl6pPr>
              <a:defRPr lang="de-DE" dirty="0"/>
            </a:lvl6pPr>
            <a:lvl7pPr>
              <a:defRPr lang="de-DE" dirty="0"/>
            </a:lvl7pPr>
            <a:lvl8pPr>
              <a:defRPr lang="de-DE" dirty="0"/>
            </a:lvl8pPr>
            <a:lvl9pPr>
              <a:defRPr lang="de-DE" dirty="0"/>
            </a:lvl9pPr>
          </a:lstStyle>
          <a:p>
            <a:pPr lvl="0" fontAlgn="auto">
              <a:lnSpc>
                <a:spcPct val="114000"/>
              </a:lnSpc>
              <a:buClrTx/>
              <a:buSzPts val="1200"/>
            </a:pPr>
            <a:r>
              <a:rPr lang="de-DE"/>
              <a:t>Textmasterformat bearbeiten</a:t>
            </a:r>
          </a:p>
          <a:p>
            <a:pPr lvl="1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Zweite Ebene</a:t>
            </a:r>
          </a:p>
          <a:p>
            <a:pPr lvl="2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Dritte Ebene</a:t>
            </a:r>
          </a:p>
          <a:p>
            <a:pPr lvl="3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Vierte Ebene</a:t>
            </a:r>
          </a:p>
          <a:p>
            <a:pPr lvl="4" fontAlgn="auto">
              <a:lnSpc>
                <a:spcPct val="114000"/>
              </a:lnSpc>
              <a:spcBef>
                <a:spcPts val="0"/>
              </a:spcBef>
            </a:pPr>
            <a:r>
              <a:rPr lang="de-DE"/>
              <a:t>Fünfte Ebene</a:t>
            </a:r>
          </a:p>
          <a:p>
            <a:pPr lvl="5">
              <a:lnSpc>
                <a:spcPct val="114000"/>
              </a:lnSpc>
              <a:spcBef>
                <a:spcPts val="0"/>
              </a:spcBef>
              <a:buFontTx/>
            </a:pPr>
            <a:r>
              <a:rPr lang="de-DE"/>
              <a:t>Sechste Ebene</a:t>
            </a:r>
          </a:p>
          <a:p>
            <a:pPr lvl="6">
              <a:lnSpc>
                <a:spcPct val="114000"/>
              </a:lnSpc>
              <a:spcBef>
                <a:spcPts val="0"/>
              </a:spcBef>
            </a:pPr>
            <a:r>
              <a:rPr lang="de-DE"/>
              <a:t>Siebte Ebene</a:t>
            </a:r>
          </a:p>
          <a:p>
            <a:pPr lvl="7">
              <a:lnSpc>
                <a:spcPct val="114000"/>
              </a:lnSpc>
              <a:spcBef>
                <a:spcPts val="0"/>
              </a:spcBef>
            </a:pPr>
            <a:r>
              <a:rPr lang="de-DE"/>
              <a:t>Achte Ebene</a:t>
            </a:r>
          </a:p>
          <a:p>
            <a:pPr lvl="8">
              <a:lnSpc>
                <a:spcPct val="114000"/>
              </a:lnSpc>
              <a:spcBef>
                <a:spcPts val="0"/>
              </a:spcBef>
            </a:pPr>
            <a:r>
              <a:rPr lang="de-DE"/>
              <a:t>Neunte Ebene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6BF2D-E9C1-5EC0-BA14-AA1C74B3BD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16387" y="1"/>
            <a:ext cx="8075613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7231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6074" y="2240786"/>
            <a:ext cx="10801726" cy="3924222"/>
          </a:xfrm>
        </p:spPr>
        <p:txBody>
          <a:bodyPr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 bwMode="gray">
          <a:xfrm>
            <a:off x="800100" y="5661248"/>
            <a:ext cx="10798537" cy="647550"/>
          </a:xfrm>
          <a:prstGeom prst="rect">
            <a:avLst/>
          </a:prstGeom>
          <a:solidFill>
            <a:srgbClr val="6E6E6E"/>
          </a:solidFill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prstClr val="black"/>
                </a:solidFill>
              </a14:hiddenLine>
            </a:ext>
          </a:extLst>
        </p:spPr>
        <p:txBody>
          <a:bodyPr lIns="107163" tIns="55725" rIns="107163" bIns="55725" anchor="t" anchorCtr="0"/>
          <a:lstStyle>
            <a:lvl1pPr algn="l"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l">
              <a:spcBef>
                <a:spcPts val="0"/>
              </a:spcBef>
              <a:defRPr lang="de-DE" sz="16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5270826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075614" y="0"/>
            <a:ext cx="4116388" cy="6858000"/>
          </a:xfrm>
          <a:solidFill>
            <a:schemeClr val="bg1"/>
          </a:solidFill>
        </p:spPr>
        <p:txBody>
          <a:bodyPr vert="horz" lIns="828000" tIns="756000" rIns="252000" bIns="450000" rtlCol="0" anchor="t" anchorCtr="0">
            <a:noAutofit/>
          </a:bodyPr>
          <a:lstStyle>
            <a:lvl1pPr>
              <a:defRPr kumimoji="0" lang="de-DE" b="0" i="0" u="none" cap="none" spc="0" baseline="0" dirty="0">
                <a:latin typeface="Arial" panose="020B0604020202020204" pitchFamily="34" charset="0"/>
              </a:defRPr>
            </a:lvl1pPr>
            <a:lvl2pPr>
              <a:defRPr kumimoji="0" lang="de-DE" b="0" i="0" u="none" cap="none" spc="0" baseline="0" dirty="0">
                <a:latin typeface="Arial" panose="020B0604020202020204" pitchFamily="34" charset="0"/>
              </a:defRPr>
            </a:lvl2pPr>
            <a:lvl3pPr>
              <a:defRPr kumimoji="0" lang="de-DE" b="0" i="0" u="none" cap="none" spc="0" baseline="0" dirty="0">
                <a:latin typeface="Arial" panose="020B0604020202020204" pitchFamily="34" charset="0"/>
              </a:defRPr>
            </a:lvl3pPr>
            <a:lvl4pPr>
              <a:defRPr kumimoji="0" lang="de-DE" b="0" i="0" u="none" cap="none" spc="0" baseline="0" dirty="0">
                <a:latin typeface="Arial" panose="020B0604020202020204" pitchFamily="34" charset="0"/>
              </a:defRPr>
            </a:lvl4pPr>
            <a:lvl5pPr>
              <a:defRPr kumimoji="0" lang="de-DE" b="0" i="0" u="none" cap="none" spc="0" baseline="0" dirty="0">
                <a:latin typeface="Arial" panose="020B0604020202020204" pitchFamily="34" charset="0"/>
              </a:defRPr>
            </a:lvl5pPr>
            <a:lvl6pPr>
              <a:defRPr lang="de-DE" dirty="0"/>
            </a:lvl6pPr>
            <a:lvl7pPr>
              <a:defRPr lang="de-DE" dirty="0"/>
            </a:lvl7pPr>
            <a:lvl8pPr>
              <a:defRPr lang="de-DE" dirty="0"/>
            </a:lvl8pPr>
            <a:lvl9pPr>
              <a:defRPr lang="de-DE" dirty="0"/>
            </a:lvl9pPr>
          </a:lstStyle>
          <a:p>
            <a:pPr lvl="0" fontAlgn="auto">
              <a:lnSpc>
                <a:spcPct val="114000"/>
              </a:lnSpc>
              <a:buClrTx/>
              <a:buSzPts val="1200"/>
            </a:pPr>
            <a:r>
              <a:rPr lang="de-DE"/>
              <a:t>Textmasterformat bearbeiten</a:t>
            </a:r>
          </a:p>
          <a:p>
            <a:pPr lvl="1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Zweite Ebene</a:t>
            </a:r>
          </a:p>
          <a:p>
            <a:pPr lvl="2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Dritte Ebene</a:t>
            </a:r>
          </a:p>
          <a:p>
            <a:pPr lvl="3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Vierte Ebene</a:t>
            </a:r>
          </a:p>
          <a:p>
            <a:pPr lvl="4" fontAlgn="auto">
              <a:lnSpc>
                <a:spcPct val="114000"/>
              </a:lnSpc>
              <a:spcBef>
                <a:spcPts val="0"/>
              </a:spcBef>
            </a:pPr>
            <a:r>
              <a:rPr lang="de-DE"/>
              <a:t>Fünfte Ebene</a:t>
            </a:r>
          </a:p>
          <a:p>
            <a:pPr lvl="5">
              <a:lnSpc>
                <a:spcPct val="114000"/>
              </a:lnSpc>
              <a:spcBef>
                <a:spcPts val="0"/>
              </a:spcBef>
              <a:buFontTx/>
            </a:pPr>
            <a:r>
              <a:rPr lang="de-DE"/>
              <a:t>Sechste Ebene</a:t>
            </a:r>
          </a:p>
          <a:p>
            <a:pPr lvl="6">
              <a:lnSpc>
                <a:spcPct val="114000"/>
              </a:lnSpc>
              <a:spcBef>
                <a:spcPts val="0"/>
              </a:spcBef>
            </a:pPr>
            <a:r>
              <a:rPr lang="de-DE"/>
              <a:t>Siebte Ebene</a:t>
            </a:r>
          </a:p>
          <a:p>
            <a:pPr lvl="7">
              <a:lnSpc>
                <a:spcPct val="114000"/>
              </a:lnSpc>
              <a:spcBef>
                <a:spcPts val="0"/>
              </a:spcBef>
            </a:pPr>
            <a:r>
              <a:rPr lang="de-DE"/>
              <a:t>Achte Ebene</a:t>
            </a:r>
          </a:p>
          <a:p>
            <a:pPr lvl="8">
              <a:lnSpc>
                <a:spcPct val="114000"/>
              </a:lnSpc>
              <a:spcBef>
                <a:spcPts val="0"/>
              </a:spcBef>
            </a:pPr>
            <a:r>
              <a:rPr lang="de-DE"/>
              <a:t>Neunte Ebene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BC0538-106B-0AA1-2B98-E91E62A59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8075613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85591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4116388" cy="6858000"/>
          </a:xfrm>
          <a:solidFill>
            <a:schemeClr val="bg1"/>
          </a:solidFill>
        </p:spPr>
        <p:txBody>
          <a:bodyPr vert="horz" lIns="828000" tIns="756000" rIns="252000" bIns="450000" rtlCol="0" anchor="t" anchorCtr="0">
            <a:noAutofit/>
          </a:bodyPr>
          <a:lstStyle>
            <a:lvl1pPr>
              <a:defRPr kumimoji="0" lang="de-DE" b="0" i="0" u="none" cap="none" spc="0" baseline="0" dirty="0">
                <a:latin typeface="Arial" panose="020B0604020202020204" pitchFamily="34" charset="0"/>
              </a:defRPr>
            </a:lvl1pPr>
            <a:lvl2pPr>
              <a:defRPr kumimoji="0" lang="de-DE" b="0" i="0" u="none" cap="none" spc="0" baseline="0" dirty="0">
                <a:latin typeface="Arial" panose="020B0604020202020204" pitchFamily="34" charset="0"/>
              </a:defRPr>
            </a:lvl2pPr>
            <a:lvl3pPr>
              <a:defRPr kumimoji="0" lang="de-DE" b="0" i="0" u="none" cap="none" spc="0" baseline="0" dirty="0">
                <a:latin typeface="Arial" panose="020B0604020202020204" pitchFamily="34" charset="0"/>
              </a:defRPr>
            </a:lvl3pPr>
            <a:lvl4pPr>
              <a:defRPr kumimoji="0" lang="de-DE" b="0" i="0" u="none" cap="none" spc="0" baseline="0" dirty="0">
                <a:latin typeface="Arial" panose="020B0604020202020204" pitchFamily="34" charset="0"/>
              </a:defRPr>
            </a:lvl4pPr>
            <a:lvl5pPr>
              <a:defRPr kumimoji="0" lang="de-DE" b="0" i="0" u="none" cap="none" spc="0" baseline="0">
                <a:latin typeface="Arial" panose="020B0604020202020204" pitchFamily="34" charset="0"/>
              </a:defRPr>
            </a:lvl5pPr>
            <a:lvl6pPr>
              <a:defRPr lang="de-DE"/>
            </a:lvl6pPr>
            <a:lvl7pPr>
              <a:defRPr lang="de-DE"/>
            </a:lvl7pPr>
            <a:lvl8pPr>
              <a:defRPr lang="de-DE"/>
            </a:lvl8pPr>
            <a:lvl9pPr>
              <a:defRPr lang="de-DE" dirty="0"/>
            </a:lvl9pPr>
          </a:lstStyle>
          <a:p>
            <a:pPr lvl="0" fontAlgn="auto">
              <a:lnSpc>
                <a:spcPct val="114000"/>
              </a:lnSpc>
              <a:buClrTx/>
              <a:buSzPts val="1200"/>
            </a:pPr>
            <a:r>
              <a:rPr lang="de-DE"/>
              <a:t>Textmasterformat bearbeiten</a:t>
            </a:r>
          </a:p>
          <a:p>
            <a:pPr lvl="1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Zweite Ebene</a:t>
            </a:r>
          </a:p>
          <a:p>
            <a:pPr lvl="2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Dritte Ebene</a:t>
            </a:r>
          </a:p>
          <a:p>
            <a:pPr lvl="3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Vierte Ebene</a:t>
            </a:r>
          </a:p>
          <a:p>
            <a:pPr lvl="4" fontAlgn="auto">
              <a:lnSpc>
                <a:spcPct val="114000"/>
              </a:lnSpc>
              <a:spcBef>
                <a:spcPts val="0"/>
              </a:spcBef>
            </a:pPr>
            <a:r>
              <a:rPr lang="de-DE"/>
              <a:t>Fünfte Ebene</a:t>
            </a:r>
          </a:p>
          <a:p>
            <a:pPr lvl="5">
              <a:lnSpc>
                <a:spcPct val="114000"/>
              </a:lnSpc>
              <a:spcBef>
                <a:spcPts val="0"/>
              </a:spcBef>
              <a:buFontTx/>
            </a:pPr>
            <a:r>
              <a:rPr lang="de-DE"/>
              <a:t>Sechste Ebene</a:t>
            </a:r>
          </a:p>
          <a:p>
            <a:pPr lvl="6">
              <a:lnSpc>
                <a:spcPct val="114000"/>
              </a:lnSpc>
              <a:spcBef>
                <a:spcPts val="0"/>
              </a:spcBef>
            </a:pPr>
            <a:r>
              <a:rPr lang="de-DE"/>
              <a:t>Siebte Ebene</a:t>
            </a:r>
          </a:p>
          <a:p>
            <a:pPr lvl="7">
              <a:lnSpc>
                <a:spcPct val="114000"/>
              </a:lnSpc>
              <a:spcBef>
                <a:spcPts val="0"/>
              </a:spcBef>
            </a:pPr>
            <a:r>
              <a:rPr lang="de-DE"/>
              <a:t>Achte Ebene</a:t>
            </a:r>
          </a:p>
          <a:p>
            <a:pPr lvl="8">
              <a:lnSpc>
                <a:spcPct val="114000"/>
              </a:lnSpc>
              <a:spcBef>
                <a:spcPts val="0"/>
              </a:spcBef>
            </a:pPr>
            <a:r>
              <a:rPr lang="de-DE"/>
              <a:t>Neunte Ebene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FD5FDD-1FB6-81AC-D9EB-19DCE60BC59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16388" y="1"/>
            <a:ext cx="8075612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92151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Stage">
    <p:bg>
      <p:bgPr>
        <a:solidFill>
          <a:srgbClr val="FA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075613" y="0"/>
            <a:ext cx="4116387" cy="6858000"/>
          </a:xfrm>
          <a:solidFill>
            <a:schemeClr val="bg1"/>
          </a:solidFill>
        </p:spPr>
        <p:txBody>
          <a:bodyPr lIns="828000" tIns="756000" rIns="252000" bIns="450000" anchor="t" anchorCtr="0"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933ECF-2676-88FC-A5BF-E441A16B4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74" y="692992"/>
            <a:ext cx="6802094" cy="86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F005427-EEE2-08D7-A312-1AE9E2912FC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00100" y="2097088"/>
            <a:ext cx="6802094" cy="4075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37204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FC2ED1C-2764-0430-43DF-351CF182AB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367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Top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04E6D14-27DC-D3E0-0821-EC3996D861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5899" y="0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01428" y="1210805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99313" y="693302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6001428" y="3789536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DFB9CCD-3A91-D110-48F7-86B2AAAA96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919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963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ott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A8B2A73-69F0-DFEA-BE03-E1D9044C0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9832" y="2537346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01428" y="3763308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99313" y="3245805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6001428" y="6342039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6FB0B76-9E6D-A5D1-466F-8B1296003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836" y="6189257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182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ott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76C927A-8F80-126C-EBF0-5DD42FC8F6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537346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341" y="3747512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3226" y="3230009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805341" y="6326243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A93A88D-3DFD-0170-E581-086E06AC66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80751" y="618650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947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gray">
          <a:xfrm>
            <a:off x="800100" y="819042"/>
            <a:ext cx="10624493" cy="5202246"/>
          </a:xfrm>
          <a:prstGeom prst="rect">
            <a:avLst/>
          </a:prstGeom>
          <a:solidFill>
            <a:srgbClr val="FA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0099" y="2024844"/>
            <a:ext cx="10591800" cy="2362705"/>
          </a:xfrm>
        </p:spPr>
        <p:txBody>
          <a:bodyPr wrap="square" lIns="0" tIns="18000" rIns="0" bIns="0" anchor="ctr" anchorCtr="0">
            <a:noAutofit/>
          </a:bodyPr>
          <a:lstStyle>
            <a:lvl1pPr algn="ctr">
              <a:defRPr lang="en-US" sz="5000" kern="1200" cap="none" baseline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81791" y="1304268"/>
            <a:ext cx="5830533" cy="540555"/>
          </a:xfrm>
          <a:noFill/>
        </p:spPr>
        <p:txBody>
          <a:bodyPr wrap="square" lIns="0" tIns="0" rIns="0" bIns="0" anchor="b" anchorCtr="0">
            <a:noAutofit/>
          </a:bodyPr>
          <a:lstStyle>
            <a:lvl1pPr marL="0" indent="0" algn="ctr" defTabSz="1088776" rtl="0" eaLnBrk="1" latinLnBrk="0" hangingPunct="1">
              <a:buNone/>
              <a:defRPr lang="de-DE" sz="1600" kern="1200" cap="none" baseline="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3181791" y="6381328"/>
            <a:ext cx="5826316" cy="265939"/>
          </a:xfrm>
        </p:spPr>
        <p:txBody>
          <a:bodyPr lIns="0" tIns="0" rIns="0" bIns="0"/>
          <a:lstStyle>
            <a:lvl1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rgbClr val="9C9A94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8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97DB2A3-09C2-65BD-2A0A-A41CE90EE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4949" y="5026536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01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527" y="670142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00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3412" y="2168860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9048A56-3D53-80E2-F296-F1BDFEC47D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7800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002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Top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7656" y="0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23183" y="670142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00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21068" y="2168860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0CCA43C-DC65-2F14-30F8-D6B449B3E1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919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145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6074" y="2240785"/>
            <a:ext cx="10801726" cy="3924222"/>
          </a:xfrm>
        </p:spPr>
        <p:txBody>
          <a:bodyPr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/>
          <a:p>
            <a:r>
              <a:rPr lang="de-DE">
                <a:latin typeface="Arial" pitchFamily="34" charset="0"/>
              </a:rPr>
              <a:t>B. Braun Melsungen AG </a:t>
            </a:r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 bwMode="gray">
          <a:xfrm>
            <a:off x="809262" y="5661248"/>
            <a:ext cx="10798538" cy="647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107163" tIns="55725" rIns="107163" bIns="55725" anchor="t" anchorCtr="0"/>
          <a:lstStyle>
            <a:lvl1pPr algn="l"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l">
              <a:spcBef>
                <a:spcPts val="0"/>
              </a:spcBef>
              <a:defRPr lang="de-DE" sz="16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656542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Bott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712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2124" y="3933056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17651" y="4603198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00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15536" y="6101916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9978DBE-FB4D-DF8F-5572-EF1B3724C8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836" y="6189257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178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Bott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712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64" y="3933056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8491" y="4603198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00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6376" y="6101916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2DE1DD9-928F-35B1-0F04-0F4CE2E488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80751" y="6186501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509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gray">
          <a:xfrm>
            <a:off x="800100" y="819042"/>
            <a:ext cx="10624493" cy="5202246"/>
          </a:xfrm>
          <a:prstGeom prst="rect">
            <a:avLst/>
          </a:prstGeom>
          <a:solidFill>
            <a:srgbClr val="FA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0099" y="2024844"/>
            <a:ext cx="10591800" cy="2362705"/>
          </a:xfrm>
        </p:spPr>
        <p:txBody>
          <a:bodyPr wrap="square" lIns="0" tIns="18000" rIns="0" bIns="0" anchor="ctr" anchorCtr="0">
            <a:noAutofit/>
          </a:bodyPr>
          <a:lstStyle>
            <a:lvl1pPr algn="ctr">
              <a:defRPr lang="en-US" sz="5000" kern="1200" cap="none" baseline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181791" y="6381328"/>
            <a:ext cx="5826316" cy="265939"/>
          </a:xfrm>
        </p:spPr>
        <p:txBody>
          <a:bodyPr lIns="0" tIns="0" rIns="0" bIns="0"/>
          <a:lstStyle>
            <a:lvl1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rgbClr val="9C9A94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8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9D28B72-696E-4E4E-4F7A-228CCDB290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92346" y="4672083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969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/>
              <a:t>B. Braun Group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362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5258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2074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4760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06074" y="2240786"/>
            <a:ext cx="5219221" cy="3924222"/>
          </a:xfrm>
        </p:spPr>
        <p:txBody>
          <a:bodyPr vert="horz" lIns="0" tIns="0" rIns="0" bIns="0" rtlCol="0">
            <a:noAutofit/>
          </a:bodyPr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de-DE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03218" y="2240786"/>
            <a:ext cx="5218641" cy="3924222"/>
          </a:xfrm>
        </p:spPr>
        <p:txBody>
          <a:bodyPr vert="horz" lIns="0" tIns="0" rIns="0" bIns="0" rtlCol="0">
            <a:noAutofit/>
          </a:bodyPr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de-DE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7" name="Slide Number Placeholder 6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164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34" Type="http://schemas.openxmlformats.org/officeDocument/2006/relationships/tags" Target="../tags/tag1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36" Type="http://schemas.openxmlformats.org/officeDocument/2006/relationships/image" Target="../media/image4.emf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Relationship Id="rId35" Type="http://schemas.openxmlformats.org/officeDocument/2006/relationships/oleObject" Target="../embeddings/oleObject1.bin"/><Relationship Id="rId8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6074" y="692992"/>
            <a:ext cx="10798538" cy="8638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6074" y="2240785"/>
            <a:ext cx="10801726" cy="39242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  <p:sp>
        <p:nvSpPr>
          <p:cNvPr id="9" name="shpFooterSlideNumber">
            <a:extLst>
              <a:ext uri="{FF2B5EF4-FFF2-40B4-BE49-F238E27FC236}">
                <a16:creationId xmlns:a16="http://schemas.microsoft.com/office/drawing/2014/main" id="{C25E9B4D-907D-BA1F-E793-5A712D82F210}"/>
              </a:ext>
            </a:extLst>
          </p:cNvPr>
          <p:cNvSpPr txBox="1"/>
          <p:nvPr userDrawn="1"/>
        </p:nvSpPr>
        <p:spPr bwMode="gray">
          <a:xfrm>
            <a:off x="806075" y="6394010"/>
            <a:ext cx="249366" cy="13133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de-DE" sz="800" b="0" i="0" u="none" kern="1200" spc="0">
              <a:solidFill>
                <a:srgbClr val="9C9A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7" name="*GRIDLINE01*" hidden="1">
            <a:extLst>
              <a:ext uri="{FF2B5EF4-FFF2-40B4-BE49-F238E27FC236}">
                <a16:creationId xmlns:a16="http://schemas.microsoft.com/office/drawing/2014/main" id="{BA7A5DCE-03A0-6088-B417-1AB954B49ADA}"/>
              </a:ext>
            </a:extLst>
          </p:cNvPr>
          <p:cNvGrpSpPr/>
          <p:nvPr userDrawn="1"/>
        </p:nvGrpSpPr>
        <p:grpSpPr>
          <a:xfrm>
            <a:off x="719137" y="512676"/>
            <a:ext cx="8101333" cy="5580620"/>
            <a:chOff x="719137" y="512676"/>
            <a:chExt cx="8101333" cy="5580620"/>
          </a:xfrm>
        </p:grpSpPr>
        <p:cxnSp>
          <p:nvCxnSpPr>
            <p:cNvPr id="50" name="*GRIDLINE01*Straight Connector 49" hidden="1">
              <a:extLst>
                <a:ext uri="{FF2B5EF4-FFF2-40B4-BE49-F238E27FC236}">
                  <a16:creationId xmlns:a16="http://schemas.microsoft.com/office/drawing/2014/main" id="{674A2A8E-37EE-3847-BEAF-3E4C9D2D665F}"/>
                </a:ext>
              </a:extLst>
            </p:cNvPr>
            <p:cNvCxnSpPr/>
            <p:nvPr userDrawn="1"/>
          </p:nvCxnSpPr>
          <p:spPr bwMode="hidden">
            <a:xfrm>
              <a:off x="719137" y="1881188"/>
              <a:ext cx="0" cy="4212107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*GRIDLINE01*Straight Connector 50" hidden="1">
              <a:extLst>
                <a:ext uri="{FF2B5EF4-FFF2-40B4-BE49-F238E27FC236}">
                  <a16:creationId xmlns:a16="http://schemas.microsoft.com/office/drawing/2014/main" id="{23C99C69-251C-282C-33EB-63CB78E1813C}"/>
                </a:ext>
              </a:extLst>
            </p:cNvPr>
            <p:cNvCxnSpPr/>
            <p:nvPr userDrawn="1"/>
          </p:nvCxnSpPr>
          <p:spPr bwMode="hidden">
            <a:xfrm>
              <a:off x="719137" y="1881188"/>
              <a:ext cx="8101011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*GRIDLINE01*Straight Connector 51" hidden="1">
              <a:extLst>
                <a:ext uri="{FF2B5EF4-FFF2-40B4-BE49-F238E27FC236}">
                  <a16:creationId xmlns:a16="http://schemas.microsoft.com/office/drawing/2014/main" id="{F72434FD-F986-0651-6388-1B7CFDD7FA11}"/>
                </a:ext>
              </a:extLst>
            </p:cNvPr>
            <p:cNvCxnSpPr/>
            <p:nvPr userDrawn="1"/>
          </p:nvCxnSpPr>
          <p:spPr bwMode="hidden">
            <a:xfrm>
              <a:off x="8820150" y="1881188"/>
              <a:ext cx="320" cy="4212107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*GRIDLINE01*Straight Connector 52" hidden="1">
              <a:extLst>
                <a:ext uri="{FF2B5EF4-FFF2-40B4-BE49-F238E27FC236}">
                  <a16:creationId xmlns:a16="http://schemas.microsoft.com/office/drawing/2014/main" id="{D04C6407-3666-3979-C7F8-5D34947397A5}"/>
                </a:ext>
              </a:extLst>
            </p:cNvPr>
            <p:cNvCxnSpPr/>
            <p:nvPr userDrawn="1"/>
          </p:nvCxnSpPr>
          <p:spPr bwMode="hidden">
            <a:xfrm>
              <a:off x="8676455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*GRIDLINE01*Straight Connector 53" hidden="1">
              <a:extLst>
                <a:ext uri="{FF2B5EF4-FFF2-40B4-BE49-F238E27FC236}">
                  <a16:creationId xmlns:a16="http://schemas.microsoft.com/office/drawing/2014/main" id="{B0002C96-D6EA-2FCE-580F-93E7851EB07B}"/>
                </a:ext>
              </a:extLst>
            </p:cNvPr>
            <p:cNvCxnSpPr/>
            <p:nvPr userDrawn="1"/>
          </p:nvCxnSpPr>
          <p:spPr bwMode="hidden">
            <a:xfrm>
              <a:off x="1908175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*GRIDLINE01*Straight Connector 54" hidden="1">
              <a:extLst>
                <a:ext uri="{FF2B5EF4-FFF2-40B4-BE49-F238E27FC236}">
                  <a16:creationId xmlns:a16="http://schemas.microsoft.com/office/drawing/2014/main" id="{1FC218A4-3E8E-8F11-6AA7-DF83A5131712}"/>
                </a:ext>
              </a:extLst>
            </p:cNvPr>
            <p:cNvCxnSpPr/>
            <p:nvPr userDrawn="1"/>
          </p:nvCxnSpPr>
          <p:spPr bwMode="hidden">
            <a:xfrm>
              <a:off x="719137" y="6093296"/>
              <a:ext cx="8101011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*GRIDLINE01*Straight Connector 55" hidden="1">
              <a:extLst>
                <a:ext uri="{FF2B5EF4-FFF2-40B4-BE49-F238E27FC236}">
                  <a16:creationId xmlns:a16="http://schemas.microsoft.com/office/drawing/2014/main" id="{F805D86C-D9AD-0AD7-F02A-3AA93022CDEF}"/>
                </a:ext>
              </a:extLst>
            </p:cNvPr>
            <p:cNvCxnSpPr/>
            <p:nvPr userDrawn="1"/>
          </p:nvCxnSpPr>
          <p:spPr bwMode="hidden">
            <a:xfrm>
              <a:off x="719137" y="5554663"/>
              <a:ext cx="8101011" cy="0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*GRIDLINE01*Straight Connector 56" hidden="1">
              <a:extLst>
                <a:ext uri="{FF2B5EF4-FFF2-40B4-BE49-F238E27FC236}">
                  <a16:creationId xmlns:a16="http://schemas.microsoft.com/office/drawing/2014/main" id="{FEC516BA-EF60-A4AE-27DC-491262F210D1}"/>
                </a:ext>
              </a:extLst>
            </p:cNvPr>
            <p:cNvCxnSpPr/>
            <p:nvPr userDrawn="1"/>
          </p:nvCxnSpPr>
          <p:spPr bwMode="hidden">
            <a:xfrm>
              <a:off x="4644008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*GRIDLINE01*Straight Connector 57" hidden="1">
              <a:extLst>
                <a:ext uri="{FF2B5EF4-FFF2-40B4-BE49-F238E27FC236}">
                  <a16:creationId xmlns:a16="http://schemas.microsoft.com/office/drawing/2014/main" id="{CEE62730-54DD-CA8F-E16C-4CA674104838}"/>
                </a:ext>
              </a:extLst>
            </p:cNvPr>
            <p:cNvCxnSpPr/>
            <p:nvPr userDrawn="1"/>
          </p:nvCxnSpPr>
          <p:spPr bwMode="hidden">
            <a:xfrm>
              <a:off x="4896035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*GRIDLINE01*Straight Connector 58" hidden="1">
              <a:extLst>
                <a:ext uri="{FF2B5EF4-FFF2-40B4-BE49-F238E27FC236}">
                  <a16:creationId xmlns:a16="http://schemas.microsoft.com/office/drawing/2014/main" id="{B7DDFD8A-0D12-8C5C-2349-CA2540352CA2}"/>
                </a:ext>
              </a:extLst>
            </p:cNvPr>
            <p:cNvCxnSpPr/>
            <p:nvPr userDrawn="1"/>
          </p:nvCxnSpPr>
          <p:spPr bwMode="hidden">
            <a:xfrm>
              <a:off x="719459" y="5373688"/>
              <a:ext cx="8101011" cy="0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*GRIDLINE01*Straight Connector 59" hidden="1">
              <a:extLst>
                <a:ext uri="{FF2B5EF4-FFF2-40B4-BE49-F238E27FC236}">
                  <a16:creationId xmlns:a16="http://schemas.microsoft.com/office/drawing/2014/main" id="{0DBBAD72-69A1-3D45-D7F0-BD60D26E8BF2}"/>
                </a:ext>
              </a:extLst>
            </p:cNvPr>
            <p:cNvCxnSpPr/>
            <p:nvPr userDrawn="1"/>
          </p:nvCxnSpPr>
          <p:spPr bwMode="hidden">
            <a:xfrm>
              <a:off x="1043608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*GRIDLINE01*Straight Connector 60" hidden="1">
              <a:extLst>
                <a:ext uri="{FF2B5EF4-FFF2-40B4-BE49-F238E27FC236}">
                  <a16:creationId xmlns:a16="http://schemas.microsoft.com/office/drawing/2014/main" id="{A4B76B0F-FB49-A381-02B7-DD880D2E9C59}"/>
                </a:ext>
              </a:extLst>
            </p:cNvPr>
            <p:cNvCxnSpPr/>
            <p:nvPr userDrawn="1"/>
          </p:nvCxnSpPr>
          <p:spPr bwMode="hidden">
            <a:xfrm>
              <a:off x="719459" y="2924943"/>
              <a:ext cx="8101011" cy="0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*GRIDLINE01*Straight Connector 61" hidden="1">
              <a:extLst>
                <a:ext uri="{FF2B5EF4-FFF2-40B4-BE49-F238E27FC236}">
                  <a16:creationId xmlns:a16="http://schemas.microsoft.com/office/drawing/2014/main" id="{25D05BBA-20F0-4413-22E5-8A19A5399E7B}"/>
                </a:ext>
              </a:extLst>
            </p:cNvPr>
            <p:cNvCxnSpPr/>
            <p:nvPr userDrawn="1"/>
          </p:nvCxnSpPr>
          <p:spPr bwMode="hidden">
            <a:xfrm>
              <a:off x="719137" y="512676"/>
              <a:ext cx="8101011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*GRIDLINE01*Straight Connector 62" hidden="1">
              <a:extLst>
                <a:ext uri="{FF2B5EF4-FFF2-40B4-BE49-F238E27FC236}">
                  <a16:creationId xmlns:a16="http://schemas.microsoft.com/office/drawing/2014/main" id="{AA3C4912-D4FA-291F-0D27-458DD6B0D23F}"/>
                </a:ext>
              </a:extLst>
            </p:cNvPr>
            <p:cNvCxnSpPr/>
            <p:nvPr userDrawn="1"/>
          </p:nvCxnSpPr>
          <p:spPr bwMode="hidden">
            <a:xfrm>
              <a:off x="719137" y="1268760"/>
              <a:ext cx="8101011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*GRIDLINE01*Straight Connector 63" hidden="1">
              <a:extLst>
                <a:ext uri="{FF2B5EF4-FFF2-40B4-BE49-F238E27FC236}">
                  <a16:creationId xmlns:a16="http://schemas.microsoft.com/office/drawing/2014/main" id="{24011B5D-90ED-C305-0853-5078CECEDF3D}"/>
                </a:ext>
              </a:extLst>
            </p:cNvPr>
            <p:cNvCxnSpPr/>
            <p:nvPr userDrawn="1"/>
          </p:nvCxnSpPr>
          <p:spPr bwMode="hidden">
            <a:xfrm>
              <a:off x="719137" y="512676"/>
              <a:ext cx="0" cy="756084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*GRIDLINE01*Straight Connector 64" hidden="1">
              <a:extLst>
                <a:ext uri="{FF2B5EF4-FFF2-40B4-BE49-F238E27FC236}">
                  <a16:creationId xmlns:a16="http://schemas.microsoft.com/office/drawing/2014/main" id="{929C110A-1399-2135-04D0-9092F2B8262C}"/>
                </a:ext>
              </a:extLst>
            </p:cNvPr>
            <p:cNvCxnSpPr/>
            <p:nvPr userDrawn="1"/>
          </p:nvCxnSpPr>
          <p:spPr bwMode="hidden">
            <a:xfrm>
              <a:off x="8820148" y="512676"/>
              <a:ext cx="0" cy="756084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*GRIDLINE01*Straight Connector 65" hidden="1">
              <a:extLst>
                <a:ext uri="{FF2B5EF4-FFF2-40B4-BE49-F238E27FC236}">
                  <a16:creationId xmlns:a16="http://schemas.microsoft.com/office/drawing/2014/main" id="{E48CC326-A648-A36E-C8A2-2BB1C57E1F0C}"/>
                </a:ext>
              </a:extLst>
            </p:cNvPr>
            <p:cNvCxnSpPr/>
            <p:nvPr userDrawn="1"/>
          </p:nvCxnSpPr>
          <p:spPr bwMode="hidden">
            <a:xfrm>
              <a:off x="7128284" y="512676"/>
              <a:ext cx="0" cy="756084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2435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7" r:id="rId29"/>
    <p:sldLayoutId id="2147483708" r:id="rId30"/>
    <p:sldLayoutId id="2147483709" r:id="rId31"/>
    <p:sldLayoutId id="2147483711" r:id="rId32"/>
  </p:sldLayoutIdLst>
  <p:hf sldNum="0" hdr="0" ftr="0" dt="0"/>
  <p:txStyles>
    <p:titleStyle>
      <a:lvl1pPr marL="0" algn="l" defTabSz="1088776" rtl="0" eaLnBrk="1" latinLnBrk="0" hangingPunct="1">
        <a:lnSpc>
          <a:spcPct val="114000"/>
        </a:lnSpc>
        <a:spcBef>
          <a:spcPct val="0"/>
        </a:spcBef>
        <a:buNone/>
        <a:defRPr lang="de-DE" sz="2500" kern="1200" dirty="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12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1pPr>
      <a:lvl2pPr marL="177800" indent="-177800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Wingdings" panose="05000000000000000000" pitchFamily="2" charset="2"/>
        <a:buChar char="§"/>
        <a:defRPr sz="12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2pPr>
      <a:lvl3pPr marL="363538" indent="-4763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12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3pPr>
      <a:lvl4pPr marL="541338" indent="-180975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Wingdings" panose="05000000000000000000" pitchFamily="2" charset="2"/>
        <a:buChar char="§"/>
        <a:defRPr sz="12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4pPr>
      <a:lvl5pPr marL="720000" indent="0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Tx/>
        <a:buNone/>
        <a:defRPr sz="12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5pPr>
      <a:lvl6pPr marL="711200" indent="0" algn="l" defTabSz="1088776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>
          <a:srgbClr val="000000"/>
        </a:buClr>
        <a:buSzPts val="1200"/>
        <a:buFont typeface="Arial" panose="020B0604020202020204" pitchFamily="34" charset="0"/>
        <a:buNone/>
        <a:defRPr kumimoji="0" sz="1200" b="0" i="0" u="none" kern="1200" cap="none" spc="0" baseline="0">
          <a:solidFill>
            <a:schemeClr val="bg2"/>
          </a:solidFill>
          <a:latin typeface="Arial" panose="020B0604020202020204" pitchFamily="34" charset="0"/>
          <a:ea typeface="+mn-ea"/>
          <a:cs typeface="+mn-cs"/>
        </a:defRPr>
      </a:lvl6pPr>
      <a:lvl7pPr marL="711200" indent="7938" algn="l" defTabSz="1088776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Tx/>
        <a:buSzPts val="1200"/>
        <a:buFont typeface="Arial" panose="020B0604020202020204" pitchFamily="34" charset="0"/>
        <a:buChar char="​"/>
        <a:defRPr kumimoji="0" sz="1200" b="0" i="0" u="none" kern="1200" cap="none" spc="0" baseline="0">
          <a:solidFill>
            <a:schemeClr val="bg2"/>
          </a:solidFill>
          <a:latin typeface="Arial" panose="020B0604020202020204" pitchFamily="34" charset="0"/>
          <a:ea typeface="+mn-ea"/>
          <a:cs typeface="+mn-cs"/>
        </a:defRPr>
      </a:lvl7pPr>
      <a:lvl8pPr marL="711200" indent="7938" algn="l" defTabSz="1088776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Tx/>
        <a:buSzPts val="1200"/>
        <a:buFont typeface="Arial" panose="020B0604020202020204" pitchFamily="34" charset="0"/>
        <a:buChar char="​"/>
        <a:defRPr kumimoji="0" sz="1200" b="0" i="0" u="none" kern="1200" cap="none" spc="0" baseline="0">
          <a:solidFill>
            <a:schemeClr val="bg2"/>
          </a:solidFill>
          <a:latin typeface="Arial" panose="020B0604020202020204" pitchFamily="34" charset="0"/>
          <a:ea typeface="+mn-ea"/>
          <a:cs typeface="+mn-cs"/>
        </a:defRPr>
      </a:lvl8pPr>
      <a:lvl9pPr marL="711200" indent="7938" algn="l" defTabSz="1088776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Tx/>
        <a:buSzPts val="1200"/>
        <a:buFont typeface="Arial" panose="020B0604020202020204" pitchFamily="34" charset="0"/>
        <a:buChar char="​"/>
        <a:defRPr kumimoji="0" sz="1200" b="0" i="0" u="none" kern="1200" cap="none" spc="0" baseline="0">
          <a:solidFill>
            <a:schemeClr val="bg2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de-DE"/>
      </a:defPPr>
      <a:lvl1pPr marL="0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388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776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3164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552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940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6328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716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5104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16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2160">
          <p15:clr>
            <a:srgbClr val="A4A3A4"/>
          </p15:clr>
        </p15:guide>
        <p15:guide id="5" orient="horz" pos="936">
          <p15:clr>
            <a:srgbClr val="A4A3A4"/>
          </p15:clr>
        </p15:guide>
        <p15:guide id="8" pos="504">
          <p15:clr>
            <a:srgbClr val="A4A3A4"/>
          </p15:clr>
        </p15:guide>
        <p15:guide id="9" pos="7312">
          <p15:clr>
            <a:srgbClr val="A4A3A4"/>
          </p15:clr>
        </p15:guide>
        <p15:guide id="11" pos="7680">
          <p15:clr>
            <a:srgbClr val="A4A3A4"/>
          </p15:clr>
        </p15:guide>
        <p15:guide id="12" pos="3840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BA7404EE-597F-15E5-B091-98C9F214824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4"/>
            </p:custDataLst>
            <p:extLst>
              <p:ext uri="{D42A27DB-BD31-4B8C-83A1-F6EECF244321}">
                <p14:modId xmlns:p14="http://schemas.microsoft.com/office/powerpoint/2010/main" val="39721497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5" imgW="408" imgH="408" progId="TCLayout.ActiveDocument.1">
                  <p:embed/>
                </p:oleObj>
              </mc:Choice>
              <mc:Fallback>
                <p:oleObj name="think-cell Folie" r:id="rId35" imgW="408" imgH="40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A7404EE-597F-15E5-B091-98C9F21482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6074" y="692992"/>
            <a:ext cx="10835064" cy="8638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6074" y="2240785"/>
            <a:ext cx="10835064" cy="39599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  <p:grpSp>
        <p:nvGrpSpPr>
          <p:cNvPr id="67" name="*GRIDLINE01*" hidden="1">
            <a:extLst>
              <a:ext uri="{FF2B5EF4-FFF2-40B4-BE49-F238E27FC236}">
                <a16:creationId xmlns:a16="http://schemas.microsoft.com/office/drawing/2014/main" id="{BA7A5DCE-03A0-6088-B417-1AB954B49ADA}"/>
              </a:ext>
            </a:extLst>
          </p:cNvPr>
          <p:cNvGrpSpPr/>
          <p:nvPr userDrawn="1"/>
        </p:nvGrpSpPr>
        <p:grpSpPr>
          <a:xfrm>
            <a:off x="719137" y="512676"/>
            <a:ext cx="8101333" cy="5580620"/>
            <a:chOff x="719137" y="512676"/>
            <a:chExt cx="8101333" cy="5580620"/>
          </a:xfrm>
        </p:grpSpPr>
        <p:cxnSp>
          <p:nvCxnSpPr>
            <p:cNvPr id="50" name="*GRIDLINE01*Straight Connector 49" hidden="1">
              <a:extLst>
                <a:ext uri="{FF2B5EF4-FFF2-40B4-BE49-F238E27FC236}">
                  <a16:creationId xmlns:a16="http://schemas.microsoft.com/office/drawing/2014/main" id="{674A2A8E-37EE-3847-BEAF-3E4C9D2D665F}"/>
                </a:ext>
              </a:extLst>
            </p:cNvPr>
            <p:cNvCxnSpPr/>
            <p:nvPr userDrawn="1"/>
          </p:nvCxnSpPr>
          <p:spPr bwMode="hidden">
            <a:xfrm>
              <a:off x="719137" y="1881188"/>
              <a:ext cx="0" cy="4212107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*GRIDLINE01*Straight Connector 50" hidden="1">
              <a:extLst>
                <a:ext uri="{FF2B5EF4-FFF2-40B4-BE49-F238E27FC236}">
                  <a16:creationId xmlns:a16="http://schemas.microsoft.com/office/drawing/2014/main" id="{23C99C69-251C-282C-33EB-63CB78E1813C}"/>
                </a:ext>
              </a:extLst>
            </p:cNvPr>
            <p:cNvCxnSpPr/>
            <p:nvPr userDrawn="1"/>
          </p:nvCxnSpPr>
          <p:spPr bwMode="hidden">
            <a:xfrm>
              <a:off x="719137" y="1881188"/>
              <a:ext cx="8101011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*GRIDLINE01*Straight Connector 51" hidden="1">
              <a:extLst>
                <a:ext uri="{FF2B5EF4-FFF2-40B4-BE49-F238E27FC236}">
                  <a16:creationId xmlns:a16="http://schemas.microsoft.com/office/drawing/2014/main" id="{F72434FD-F986-0651-6388-1B7CFDD7FA11}"/>
                </a:ext>
              </a:extLst>
            </p:cNvPr>
            <p:cNvCxnSpPr/>
            <p:nvPr userDrawn="1"/>
          </p:nvCxnSpPr>
          <p:spPr bwMode="hidden">
            <a:xfrm>
              <a:off x="8820150" y="1881188"/>
              <a:ext cx="320" cy="4212107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*GRIDLINE01*Straight Connector 52" hidden="1">
              <a:extLst>
                <a:ext uri="{FF2B5EF4-FFF2-40B4-BE49-F238E27FC236}">
                  <a16:creationId xmlns:a16="http://schemas.microsoft.com/office/drawing/2014/main" id="{D04C6407-3666-3979-C7F8-5D34947397A5}"/>
                </a:ext>
              </a:extLst>
            </p:cNvPr>
            <p:cNvCxnSpPr/>
            <p:nvPr userDrawn="1"/>
          </p:nvCxnSpPr>
          <p:spPr bwMode="hidden">
            <a:xfrm>
              <a:off x="8676455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*GRIDLINE01*Straight Connector 53" hidden="1">
              <a:extLst>
                <a:ext uri="{FF2B5EF4-FFF2-40B4-BE49-F238E27FC236}">
                  <a16:creationId xmlns:a16="http://schemas.microsoft.com/office/drawing/2014/main" id="{B0002C96-D6EA-2FCE-580F-93E7851EB07B}"/>
                </a:ext>
              </a:extLst>
            </p:cNvPr>
            <p:cNvCxnSpPr/>
            <p:nvPr userDrawn="1"/>
          </p:nvCxnSpPr>
          <p:spPr bwMode="hidden">
            <a:xfrm>
              <a:off x="1908175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*GRIDLINE01*Straight Connector 54" hidden="1">
              <a:extLst>
                <a:ext uri="{FF2B5EF4-FFF2-40B4-BE49-F238E27FC236}">
                  <a16:creationId xmlns:a16="http://schemas.microsoft.com/office/drawing/2014/main" id="{1FC218A4-3E8E-8F11-6AA7-DF83A5131712}"/>
                </a:ext>
              </a:extLst>
            </p:cNvPr>
            <p:cNvCxnSpPr/>
            <p:nvPr userDrawn="1"/>
          </p:nvCxnSpPr>
          <p:spPr bwMode="hidden">
            <a:xfrm>
              <a:off x="719137" y="6093296"/>
              <a:ext cx="8101011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*GRIDLINE01*Straight Connector 55" hidden="1">
              <a:extLst>
                <a:ext uri="{FF2B5EF4-FFF2-40B4-BE49-F238E27FC236}">
                  <a16:creationId xmlns:a16="http://schemas.microsoft.com/office/drawing/2014/main" id="{F805D86C-D9AD-0AD7-F02A-3AA93022CDEF}"/>
                </a:ext>
              </a:extLst>
            </p:cNvPr>
            <p:cNvCxnSpPr/>
            <p:nvPr userDrawn="1"/>
          </p:nvCxnSpPr>
          <p:spPr bwMode="hidden">
            <a:xfrm>
              <a:off x="719137" y="5554663"/>
              <a:ext cx="8101011" cy="0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*GRIDLINE01*Straight Connector 56" hidden="1">
              <a:extLst>
                <a:ext uri="{FF2B5EF4-FFF2-40B4-BE49-F238E27FC236}">
                  <a16:creationId xmlns:a16="http://schemas.microsoft.com/office/drawing/2014/main" id="{FEC516BA-EF60-A4AE-27DC-491262F210D1}"/>
                </a:ext>
              </a:extLst>
            </p:cNvPr>
            <p:cNvCxnSpPr/>
            <p:nvPr userDrawn="1"/>
          </p:nvCxnSpPr>
          <p:spPr bwMode="hidden">
            <a:xfrm>
              <a:off x="4644008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*GRIDLINE01*Straight Connector 57" hidden="1">
              <a:extLst>
                <a:ext uri="{FF2B5EF4-FFF2-40B4-BE49-F238E27FC236}">
                  <a16:creationId xmlns:a16="http://schemas.microsoft.com/office/drawing/2014/main" id="{CEE62730-54DD-CA8F-E16C-4CA674104838}"/>
                </a:ext>
              </a:extLst>
            </p:cNvPr>
            <p:cNvCxnSpPr/>
            <p:nvPr userDrawn="1"/>
          </p:nvCxnSpPr>
          <p:spPr bwMode="hidden">
            <a:xfrm>
              <a:off x="4896035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*GRIDLINE01*Straight Connector 58" hidden="1">
              <a:extLst>
                <a:ext uri="{FF2B5EF4-FFF2-40B4-BE49-F238E27FC236}">
                  <a16:creationId xmlns:a16="http://schemas.microsoft.com/office/drawing/2014/main" id="{B7DDFD8A-0D12-8C5C-2349-CA2540352CA2}"/>
                </a:ext>
              </a:extLst>
            </p:cNvPr>
            <p:cNvCxnSpPr/>
            <p:nvPr userDrawn="1"/>
          </p:nvCxnSpPr>
          <p:spPr bwMode="hidden">
            <a:xfrm>
              <a:off x="719459" y="5373688"/>
              <a:ext cx="8101011" cy="0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*GRIDLINE01*Straight Connector 59" hidden="1">
              <a:extLst>
                <a:ext uri="{FF2B5EF4-FFF2-40B4-BE49-F238E27FC236}">
                  <a16:creationId xmlns:a16="http://schemas.microsoft.com/office/drawing/2014/main" id="{0DBBAD72-69A1-3D45-D7F0-BD60D26E8BF2}"/>
                </a:ext>
              </a:extLst>
            </p:cNvPr>
            <p:cNvCxnSpPr/>
            <p:nvPr userDrawn="1"/>
          </p:nvCxnSpPr>
          <p:spPr bwMode="hidden">
            <a:xfrm>
              <a:off x="1043608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*GRIDLINE01*Straight Connector 60" hidden="1">
              <a:extLst>
                <a:ext uri="{FF2B5EF4-FFF2-40B4-BE49-F238E27FC236}">
                  <a16:creationId xmlns:a16="http://schemas.microsoft.com/office/drawing/2014/main" id="{A4B76B0F-FB49-A381-02B7-DD880D2E9C59}"/>
                </a:ext>
              </a:extLst>
            </p:cNvPr>
            <p:cNvCxnSpPr/>
            <p:nvPr userDrawn="1"/>
          </p:nvCxnSpPr>
          <p:spPr bwMode="hidden">
            <a:xfrm>
              <a:off x="719459" y="2924943"/>
              <a:ext cx="8101011" cy="0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*GRIDLINE01*Straight Connector 61" hidden="1">
              <a:extLst>
                <a:ext uri="{FF2B5EF4-FFF2-40B4-BE49-F238E27FC236}">
                  <a16:creationId xmlns:a16="http://schemas.microsoft.com/office/drawing/2014/main" id="{25D05BBA-20F0-4413-22E5-8A19A5399E7B}"/>
                </a:ext>
              </a:extLst>
            </p:cNvPr>
            <p:cNvCxnSpPr/>
            <p:nvPr userDrawn="1"/>
          </p:nvCxnSpPr>
          <p:spPr bwMode="hidden">
            <a:xfrm>
              <a:off x="719137" y="512676"/>
              <a:ext cx="8101011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*GRIDLINE01*Straight Connector 62" hidden="1">
              <a:extLst>
                <a:ext uri="{FF2B5EF4-FFF2-40B4-BE49-F238E27FC236}">
                  <a16:creationId xmlns:a16="http://schemas.microsoft.com/office/drawing/2014/main" id="{AA3C4912-D4FA-291F-0D27-458DD6B0D23F}"/>
                </a:ext>
              </a:extLst>
            </p:cNvPr>
            <p:cNvCxnSpPr/>
            <p:nvPr userDrawn="1"/>
          </p:nvCxnSpPr>
          <p:spPr bwMode="hidden">
            <a:xfrm>
              <a:off x="719137" y="1268760"/>
              <a:ext cx="8101011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*GRIDLINE01*Straight Connector 63" hidden="1">
              <a:extLst>
                <a:ext uri="{FF2B5EF4-FFF2-40B4-BE49-F238E27FC236}">
                  <a16:creationId xmlns:a16="http://schemas.microsoft.com/office/drawing/2014/main" id="{24011B5D-90ED-C305-0853-5078CECEDF3D}"/>
                </a:ext>
              </a:extLst>
            </p:cNvPr>
            <p:cNvCxnSpPr/>
            <p:nvPr userDrawn="1"/>
          </p:nvCxnSpPr>
          <p:spPr bwMode="hidden">
            <a:xfrm>
              <a:off x="719137" y="512676"/>
              <a:ext cx="0" cy="756084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*GRIDLINE01*Straight Connector 64" hidden="1">
              <a:extLst>
                <a:ext uri="{FF2B5EF4-FFF2-40B4-BE49-F238E27FC236}">
                  <a16:creationId xmlns:a16="http://schemas.microsoft.com/office/drawing/2014/main" id="{929C110A-1399-2135-04D0-9092F2B8262C}"/>
                </a:ext>
              </a:extLst>
            </p:cNvPr>
            <p:cNvCxnSpPr/>
            <p:nvPr userDrawn="1"/>
          </p:nvCxnSpPr>
          <p:spPr bwMode="hidden">
            <a:xfrm>
              <a:off x="8820148" y="512676"/>
              <a:ext cx="0" cy="756084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*GRIDLINE01*Straight Connector 65" hidden="1">
              <a:extLst>
                <a:ext uri="{FF2B5EF4-FFF2-40B4-BE49-F238E27FC236}">
                  <a16:creationId xmlns:a16="http://schemas.microsoft.com/office/drawing/2014/main" id="{E48CC326-A648-A36E-C8A2-2BB1C57E1F0C}"/>
                </a:ext>
              </a:extLst>
            </p:cNvPr>
            <p:cNvCxnSpPr/>
            <p:nvPr userDrawn="1"/>
          </p:nvCxnSpPr>
          <p:spPr bwMode="hidden">
            <a:xfrm>
              <a:off x="7128284" y="512676"/>
              <a:ext cx="0" cy="756084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6251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2" r:id="rId19"/>
    <p:sldLayoutId id="2147483763" r:id="rId20"/>
    <p:sldLayoutId id="2147483764" r:id="rId21"/>
    <p:sldLayoutId id="2147483765" r:id="rId22"/>
    <p:sldLayoutId id="2147483766" r:id="rId23"/>
    <p:sldLayoutId id="2147483767" r:id="rId24"/>
    <p:sldLayoutId id="2147483768" r:id="rId25"/>
    <p:sldLayoutId id="2147483769" r:id="rId26"/>
    <p:sldLayoutId id="2147483770" r:id="rId27"/>
    <p:sldLayoutId id="2147483771" r:id="rId28"/>
    <p:sldLayoutId id="2147483772" r:id="rId29"/>
    <p:sldLayoutId id="2147483773" r:id="rId30"/>
    <p:sldLayoutId id="2147483774" r:id="rId31"/>
    <p:sldLayoutId id="2147483775" r:id="rId32"/>
  </p:sldLayoutIdLst>
  <p:hf sldNum="0" hdr="0" dt="0"/>
  <p:txStyles>
    <p:titleStyle>
      <a:lvl1pPr marL="0" algn="l" defTabSz="1088776" rtl="0" eaLnBrk="1" latinLnBrk="0" hangingPunct="1">
        <a:lnSpc>
          <a:spcPct val="114000"/>
        </a:lnSpc>
        <a:spcBef>
          <a:spcPct val="0"/>
        </a:spcBef>
        <a:buNone/>
        <a:defRPr lang="de-DE" sz="2500" kern="1200" dirty="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12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1pPr>
      <a:lvl2pPr marL="177800" indent="-177800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Wingdings" panose="05000000000000000000" pitchFamily="2" charset="2"/>
        <a:buChar char="§"/>
        <a:defRPr sz="12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2pPr>
      <a:lvl3pPr marL="363538" indent="-4763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12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3pPr>
      <a:lvl4pPr marL="541338" indent="-180975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Wingdings" panose="05000000000000000000" pitchFamily="2" charset="2"/>
        <a:buChar char="§"/>
        <a:defRPr sz="12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4pPr>
      <a:lvl5pPr marL="720000" indent="0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Tx/>
        <a:buNone/>
        <a:defRPr sz="12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5pPr>
      <a:lvl6pPr marL="711200" indent="0" algn="l" defTabSz="1088776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>
          <a:srgbClr val="000000"/>
        </a:buClr>
        <a:buSzPts val="1200"/>
        <a:buFont typeface="Arial" panose="020B0604020202020204" pitchFamily="34" charset="0"/>
        <a:buNone/>
        <a:defRPr kumimoji="0" sz="1200" b="0" i="0" u="none" kern="1200" cap="none" spc="0" baseline="0">
          <a:solidFill>
            <a:schemeClr val="bg2"/>
          </a:solidFill>
          <a:latin typeface="Arial" panose="020B0604020202020204" pitchFamily="34" charset="0"/>
          <a:ea typeface="+mn-ea"/>
          <a:cs typeface="+mn-cs"/>
        </a:defRPr>
      </a:lvl6pPr>
      <a:lvl7pPr marL="711200" indent="7938" algn="l" defTabSz="1088776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Tx/>
        <a:buSzPts val="1200"/>
        <a:buFont typeface="Arial" panose="020B0604020202020204" pitchFamily="34" charset="0"/>
        <a:buChar char="​"/>
        <a:defRPr kumimoji="0" sz="1200" b="0" i="0" u="none" kern="1200" cap="none" spc="0" baseline="0">
          <a:solidFill>
            <a:schemeClr val="bg2"/>
          </a:solidFill>
          <a:latin typeface="Arial" panose="020B0604020202020204" pitchFamily="34" charset="0"/>
          <a:ea typeface="+mn-ea"/>
          <a:cs typeface="+mn-cs"/>
        </a:defRPr>
      </a:lvl7pPr>
      <a:lvl8pPr marL="711200" indent="7938" algn="l" defTabSz="1088776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Tx/>
        <a:buSzPts val="1200"/>
        <a:buFont typeface="Arial" panose="020B0604020202020204" pitchFamily="34" charset="0"/>
        <a:buChar char="​"/>
        <a:defRPr kumimoji="0" sz="1200" b="0" i="0" u="none" kern="1200" cap="none" spc="0" baseline="0">
          <a:solidFill>
            <a:schemeClr val="bg2"/>
          </a:solidFill>
          <a:latin typeface="Arial" panose="020B0604020202020204" pitchFamily="34" charset="0"/>
          <a:ea typeface="+mn-ea"/>
          <a:cs typeface="+mn-cs"/>
        </a:defRPr>
      </a:lvl8pPr>
      <a:lvl9pPr marL="711200" indent="7938" algn="l" defTabSz="1088776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Tx/>
        <a:buSzPts val="1200"/>
        <a:buFont typeface="Arial" panose="020B0604020202020204" pitchFamily="34" charset="0"/>
        <a:buChar char="​"/>
        <a:defRPr kumimoji="0" sz="1200" b="0" i="0" u="none" kern="1200" cap="none" spc="0" baseline="0">
          <a:solidFill>
            <a:schemeClr val="bg2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de-DE"/>
      </a:defPPr>
      <a:lvl1pPr marL="0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388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776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3164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552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940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6328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716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5104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16">
          <p15:clr>
            <a:srgbClr val="A4A3A4"/>
          </p15:clr>
        </p15:guide>
        <p15:guide id="3" orient="horz" pos="3906">
          <p15:clr>
            <a:srgbClr val="A4A3A4"/>
          </p15:clr>
        </p15:guide>
        <p15:guide id="4" orient="horz" pos="2160">
          <p15:clr>
            <a:srgbClr val="A4A3A4"/>
          </p15:clr>
        </p15:guide>
        <p15:guide id="5" orient="horz" pos="936">
          <p15:clr>
            <a:srgbClr val="A4A3A4"/>
          </p15:clr>
        </p15:guide>
        <p15:guide id="8" pos="506">
          <p15:clr>
            <a:srgbClr val="A4A3A4"/>
          </p15:clr>
        </p15:guide>
        <p15:guide id="9" pos="7333">
          <p15:clr>
            <a:srgbClr val="A4A3A4"/>
          </p15:clr>
        </p15:guide>
        <p15:guide id="11" pos="7680">
          <p15:clr>
            <a:srgbClr val="A4A3A4"/>
          </p15:clr>
        </p15:guide>
        <p15:guide id="12" pos="3840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9.xml"/><Relationship Id="rId1" Type="http://schemas.openxmlformats.org/officeDocument/2006/relationships/slideLayout" Target="../slideLayouts/slideLayout39.xml"/><Relationship Id="rId5" Type="http://schemas.openxmlformats.org/officeDocument/2006/relationships/slide" Target="slide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19.png"/><Relationship Id="rId7" Type="http://schemas.openxmlformats.org/officeDocument/2006/relationships/slide" Target="slide9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7.svg"/><Relationship Id="rId4" Type="http://schemas.openxmlformats.org/officeDocument/2006/relationships/image" Target="../media/image20.sv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slide" Target="slide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10.xml"/><Relationship Id="rId5" Type="http://schemas.openxmlformats.org/officeDocument/2006/relationships/slide" Target="slide9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slide" Target="slide13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2.xml"/><Relationship Id="rId6" Type="http://schemas.openxmlformats.org/officeDocument/2006/relationships/slide" Target="slide9.xml"/><Relationship Id="rId5" Type="http://schemas.openxmlformats.org/officeDocument/2006/relationships/slide" Target="slide11.xml"/><Relationship Id="rId4" Type="http://schemas.openxmlformats.org/officeDocument/2006/relationships/image" Target="../media/image11.svg"/><Relationship Id="rId9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27.png"/><Relationship Id="rId7" Type="http://schemas.openxmlformats.org/officeDocument/2006/relationships/slide" Target="slide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slide" Target="slide15.xml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slide" Target="slide9.xml"/><Relationship Id="rId11" Type="http://schemas.openxmlformats.org/officeDocument/2006/relationships/image" Target="../media/image25.png"/><Relationship Id="rId5" Type="http://schemas.openxmlformats.org/officeDocument/2006/relationships/slide" Target="slide13.xml"/><Relationship Id="rId10" Type="http://schemas.openxmlformats.org/officeDocument/2006/relationships/image" Target="../media/image32.svg"/><Relationship Id="rId4" Type="http://schemas.openxmlformats.org/officeDocument/2006/relationships/image" Target="../media/image11.sv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8.png"/><Relationship Id="rId5" Type="http://schemas.openxmlformats.org/officeDocument/2006/relationships/slide" Target="slide17.xml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0.png"/><Relationship Id="rId7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4.xml"/><Relationship Id="rId6" Type="http://schemas.openxmlformats.org/officeDocument/2006/relationships/slide" Target="slide17.xml"/><Relationship Id="rId5" Type="http://schemas.openxmlformats.org/officeDocument/2006/relationships/slide" Target="slide15.xml"/><Relationship Id="rId4" Type="http://schemas.openxmlformats.org/officeDocument/2006/relationships/image" Target="../media/image1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10.png"/><Relationship Id="rId7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4.xml"/><Relationship Id="rId6" Type="http://schemas.openxmlformats.org/officeDocument/2006/relationships/slide" Target="slide18.xml"/><Relationship Id="rId5" Type="http://schemas.openxmlformats.org/officeDocument/2006/relationships/slide" Target="slide16.xml"/><Relationship Id="rId4" Type="http://schemas.openxmlformats.org/officeDocument/2006/relationships/image" Target="../media/image11.svg"/><Relationship Id="rId9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1.xml"/><Relationship Id="rId7" Type="http://schemas.openxmlformats.org/officeDocument/2006/relationships/slide" Target="slide7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9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slide" Target="slide2.x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slide" Target="slide5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5" Type="http://schemas.openxmlformats.org/officeDocument/2006/relationships/slide" Target="slide3.xml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oleObject" Target="../embeddings/oleObject3.bin"/><Relationship Id="rId7" Type="http://schemas.openxmlformats.org/officeDocument/2006/relationships/slide" Target="slide2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4.xml"/><Relationship Id="rId6" Type="http://schemas.openxmlformats.org/officeDocument/2006/relationships/slide" Target="slide4.xml"/><Relationship Id="rId5" Type="http://schemas.openxmlformats.org/officeDocument/2006/relationships/image" Target="../media/image12.png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3.tiff"/><Relationship Id="rId7" Type="http://schemas.openxmlformats.org/officeDocument/2006/relationships/slide" Target="slide2.xml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slide" Target="slide5.xml"/><Relationship Id="rId11" Type="http://schemas.openxmlformats.org/officeDocument/2006/relationships/image" Target="../media/image14.png"/><Relationship Id="rId5" Type="http://schemas.openxmlformats.org/officeDocument/2006/relationships/image" Target="../media/image11.svg"/><Relationship Id="rId10" Type="http://schemas.openxmlformats.org/officeDocument/2006/relationships/image" Target="../media/image7.sv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oleObject" Target="../embeddings/oleObject3.bin"/><Relationship Id="rId7" Type="http://schemas.openxmlformats.org/officeDocument/2006/relationships/slide" Target="slide8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5.xml"/><Relationship Id="rId6" Type="http://schemas.openxmlformats.org/officeDocument/2006/relationships/slide" Target="slide2.xml"/><Relationship Id="rId5" Type="http://schemas.openxmlformats.org/officeDocument/2006/relationships/slide" Target="slide6.xml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7" Type="http://schemas.openxmlformats.org/officeDocument/2006/relationships/image" Target="../media/image17.png"/><Relationship Id="rId2" Type="http://schemas.openxmlformats.org/officeDocument/2006/relationships/slide" Target="slide8.xml"/><Relationship Id="rId1" Type="http://schemas.openxmlformats.org/officeDocument/2006/relationships/slideLayout" Target="../slideLayouts/slideLayout39.xml"/><Relationship Id="rId6" Type="http://schemas.openxmlformats.org/officeDocument/2006/relationships/slide" Target="slide14.xml"/><Relationship Id="rId5" Type="http://schemas.openxmlformats.org/officeDocument/2006/relationships/slide" Target="slide13.xml"/><Relationship Id="rId4" Type="http://schemas.openxmlformats.org/officeDocument/2006/relationships/slide" Target="slid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7">
            <a:hlinkClick r:id="" action="ppaction://noaction"/>
            <a:extLst>
              <a:ext uri="{FF2B5EF4-FFF2-40B4-BE49-F238E27FC236}">
                <a16:creationId xmlns:a16="http://schemas.microsoft.com/office/drawing/2014/main" id="{80BC33BC-0BCD-F916-FF48-375048FEEDF5}"/>
              </a:ext>
            </a:extLst>
          </p:cNvPr>
          <p:cNvSpPr/>
          <p:nvPr/>
        </p:nvSpPr>
        <p:spPr>
          <a:xfrm>
            <a:off x="8046136" y="1505155"/>
            <a:ext cx="2435533" cy="338087"/>
          </a:xfrm>
          <a:custGeom>
            <a:avLst/>
            <a:gdLst/>
            <a:ahLst/>
            <a:cxnLst/>
            <a:rect l="l" t="t" r="r" b="b"/>
            <a:pathLst>
              <a:path w="3322954" h="573404">
                <a:moveTo>
                  <a:pt x="286399" y="0"/>
                </a:moveTo>
                <a:lnTo>
                  <a:pt x="239944" y="3748"/>
                </a:lnTo>
                <a:lnTo>
                  <a:pt x="195875" y="14600"/>
                </a:lnTo>
                <a:lnTo>
                  <a:pt x="154782" y="31967"/>
                </a:lnTo>
                <a:lnTo>
                  <a:pt x="117256" y="55258"/>
                </a:lnTo>
                <a:lnTo>
                  <a:pt x="83884" y="83884"/>
                </a:lnTo>
                <a:lnTo>
                  <a:pt x="55258" y="117256"/>
                </a:lnTo>
                <a:lnTo>
                  <a:pt x="31967" y="154782"/>
                </a:lnTo>
                <a:lnTo>
                  <a:pt x="14600" y="195875"/>
                </a:lnTo>
                <a:lnTo>
                  <a:pt x="3748" y="239944"/>
                </a:lnTo>
                <a:lnTo>
                  <a:pt x="0" y="286399"/>
                </a:lnTo>
                <a:lnTo>
                  <a:pt x="3748" y="332854"/>
                </a:lnTo>
                <a:lnTo>
                  <a:pt x="14600" y="376923"/>
                </a:lnTo>
                <a:lnTo>
                  <a:pt x="31967" y="418016"/>
                </a:lnTo>
                <a:lnTo>
                  <a:pt x="55258" y="455543"/>
                </a:lnTo>
                <a:lnTo>
                  <a:pt x="83884" y="488914"/>
                </a:lnTo>
                <a:lnTo>
                  <a:pt x="117256" y="517540"/>
                </a:lnTo>
                <a:lnTo>
                  <a:pt x="154782" y="540831"/>
                </a:lnTo>
                <a:lnTo>
                  <a:pt x="195875" y="558198"/>
                </a:lnTo>
                <a:lnTo>
                  <a:pt x="239944" y="569050"/>
                </a:lnTo>
                <a:lnTo>
                  <a:pt x="286399" y="572799"/>
                </a:lnTo>
                <a:lnTo>
                  <a:pt x="3036399" y="572799"/>
                </a:lnTo>
                <a:lnTo>
                  <a:pt x="3082854" y="569050"/>
                </a:lnTo>
                <a:lnTo>
                  <a:pt x="3126923" y="558198"/>
                </a:lnTo>
                <a:lnTo>
                  <a:pt x="3168016" y="540831"/>
                </a:lnTo>
                <a:lnTo>
                  <a:pt x="3205543" y="517540"/>
                </a:lnTo>
                <a:lnTo>
                  <a:pt x="3238914" y="488914"/>
                </a:lnTo>
                <a:lnTo>
                  <a:pt x="3267540" y="455543"/>
                </a:lnTo>
                <a:lnTo>
                  <a:pt x="3290831" y="418016"/>
                </a:lnTo>
                <a:lnTo>
                  <a:pt x="3308198" y="376923"/>
                </a:lnTo>
                <a:lnTo>
                  <a:pt x="3319050" y="332854"/>
                </a:lnTo>
                <a:lnTo>
                  <a:pt x="3322799" y="286399"/>
                </a:lnTo>
                <a:lnTo>
                  <a:pt x="3319050" y="239944"/>
                </a:lnTo>
                <a:lnTo>
                  <a:pt x="3308198" y="195875"/>
                </a:lnTo>
                <a:lnTo>
                  <a:pt x="3290831" y="154782"/>
                </a:lnTo>
                <a:lnTo>
                  <a:pt x="3267540" y="117256"/>
                </a:lnTo>
                <a:lnTo>
                  <a:pt x="3238914" y="83884"/>
                </a:lnTo>
                <a:lnTo>
                  <a:pt x="3205543" y="55258"/>
                </a:lnTo>
                <a:lnTo>
                  <a:pt x="3168016" y="31967"/>
                </a:lnTo>
                <a:lnTo>
                  <a:pt x="3126923" y="14600"/>
                </a:lnTo>
                <a:lnTo>
                  <a:pt x="3082854" y="3748"/>
                </a:lnTo>
                <a:lnTo>
                  <a:pt x="3036399" y="0"/>
                </a:lnTo>
                <a:lnTo>
                  <a:pt x="286399" y="0"/>
                </a:lnTo>
                <a:close/>
              </a:path>
            </a:pathLst>
          </a:custGeom>
          <a:ln w="10470">
            <a:solidFill>
              <a:srgbClr val="9E2AB5"/>
            </a:solidFill>
          </a:ln>
        </p:spPr>
        <p:txBody>
          <a:bodyPr wrap="square" lIns="0" tIns="0" rIns="0" bIns="0" rtlCol="0" anchor="ctr" anchorCtr="0"/>
          <a:lstStyle/>
          <a:p>
            <a:pPr marL="4670" marR="0" lvl="0" indent="0" algn="ctr" defTabSz="336244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43" b="0" i="0" u="none" strike="noStrike" kern="0" cap="none" spc="0" normalizeH="0" baseline="0" noProof="0">
                <a:ln>
                  <a:noFill/>
                </a:ln>
                <a:solidFill>
                  <a:srgbClr val="9E2AB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Disinfection frequency</a:t>
            </a:r>
          </a:p>
        </p:txBody>
      </p:sp>
      <p:sp>
        <p:nvSpPr>
          <p:cNvPr id="24" name="object 4">
            <a:extLst>
              <a:ext uri="{FF2B5EF4-FFF2-40B4-BE49-F238E27FC236}">
                <a16:creationId xmlns:a16="http://schemas.microsoft.com/office/drawing/2014/main" id="{B6D15B4F-E045-5F74-43C5-D6DBEBF4123B}"/>
              </a:ext>
            </a:extLst>
          </p:cNvPr>
          <p:cNvSpPr/>
          <p:nvPr/>
        </p:nvSpPr>
        <p:spPr>
          <a:xfrm>
            <a:off x="10467581" y="-9963"/>
            <a:ext cx="1785805" cy="1448511"/>
          </a:xfrm>
          <a:custGeom>
            <a:avLst/>
            <a:gdLst/>
            <a:ahLst/>
            <a:cxnLst/>
            <a:rect l="l" t="t" r="r" b="b"/>
            <a:pathLst>
              <a:path w="2945130" h="2388870">
                <a:moveTo>
                  <a:pt x="2944999" y="0"/>
                </a:moveTo>
                <a:lnTo>
                  <a:pt x="0" y="0"/>
                </a:lnTo>
                <a:lnTo>
                  <a:pt x="0" y="2388869"/>
                </a:lnTo>
                <a:lnTo>
                  <a:pt x="2944999" y="2388869"/>
                </a:lnTo>
                <a:lnTo>
                  <a:pt x="2944999" y="0"/>
                </a:lnTo>
                <a:close/>
              </a:path>
            </a:pathLst>
          </a:custGeom>
          <a:solidFill>
            <a:srgbClr val="00A97A"/>
          </a:solidFill>
          <a:ln>
            <a:solidFill>
              <a:srgbClr val="01AA7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73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bject 5">
            <a:extLst>
              <a:ext uri="{FF2B5EF4-FFF2-40B4-BE49-F238E27FC236}">
                <a16:creationId xmlns:a16="http://schemas.microsoft.com/office/drawing/2014/main" id="{F55E4FD3-1EE9-6392-5F5D-98182FF2984F}"/>
              </a:ext>
            </a:extLst>
          </p:cNvPr>
          <p:cNvSpPr/>
          <p:nvPr/>
        </p:nvSpPr>
        <p:spPr>
          <a:xfrm>
            <a:off x="7192479" y="628639"/>
            <a:ext cx="4666656" cy="1268313"/>
          </a:xfrm>
          <a:custGeom>
            <a:avLst/>
            <a:gdLst/>
            <a:ahLst/>
            <a:cxnLst/>
            <a:rect l="l" t="t" r="r" b="b"/>
            <a:pathLst>
              <a:path w="7696200" h="2091689">
                <a:moveTo>
                  <a:pt x="7696100" y="0"/>
                </a:moveTo>
                <a:lnTo>
                  <a:pt x="0" y="0"/>
                </a:lnTo>
                <a:lnTo>
                  <a:pt x="0" y="2091653"/>
                </a:lnTo>
                <a:lnTo>
                  <a:pt x="7696100" y="2091653"/>
                </a:lnTo>
                <a:lnTo>
                  <a:pt x="76961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7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object 6">
            <a:extLst>
              <a:ext uri="{FF2B5EF4-FFF2-40B4-BE49-F238E27FC236}">
                <a16:creationId xmlns:a16="http://schemas.microsoft.com/office/drawing/2014/main" id="{64F3C9BD-1716-F8AB-7380-0D003E4B59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3395" y="685028"/>
            <a:ext cx="3803786" cy="965405"/>
          </a:xfrm>
          <a:prstGeom prst="rect">
            <a:avLst/>
          </a:prstGeom>
        </p:spPr>
        <p:txBody>
          <a:bodyPr vert="horz" wrap="square" lIns="0" tIns="134378" rIns="0" bIns="0" rtlCol="0" anchor="b" anchorCtr="0">
            <a:spAutoFit/>
          </a:bodyPr>
          <a:lstStyle/>
          <a:p>
            <a:pPr marL="22860">
              <a:spcBef>
                <a:spcPts val="1058"/>
              </a:spcBef>
            </a:pPr>
            <a:r>
              <a:rPr lang="en-US" sz="3000" spc="-18" dirty="0" err="1">
                <a:solidFill>
                  <a:schemeClr val="tx1"/>
                </a:solidFill>
                <a:latin typeface="Arial"/>
                <a:cs typeface="Rotis Sans Serif Pro"/>
              </a:rPr>
              <a:t>AQUAboss</a:t>
            </a:r>
            <a:r>
              <a:rPr lang="en-US" sz="3000" spc="-18" baseline="30000" dirty="0">
                <a:solidFill>
                  <a:schemeClr val="tx1"/>
                </a:solidFill>
                <a:latin typeface="Arial"/>
                <a:cs typeface="Rotis Sans Serif Pro"/>
              </a:rPr>
              <a:t>® </a:t>
            </a:r>
            <a:r>
              <a:rPr lang="en-US" sz="3000" spc="-18" dirty="0" err="1">
                <a:solidFill>
                  <a:schemeClr val="tx1"/>
                </a:solidFill>
                <a:latin typeface="Arial"/>
                <a:cs typeface="Rotis Sans Serif Pro"/>
              </a:rPr>
              <a:t>nX</a:t>
            </a:r>
            <a:endParaRPr lang="en-US" sz="3000" dirty="0">
              <a:solidFill>
                <a:schemeClr val="tx1"/>
              </a:solidFill>
              <a:latin typeface="Arial"/>
              <a:cs typeface="Rotis Sans Serif Pro"/>
            </a:endParaRPr>
          </a:p>
          <a:p>
            <a:pPr marL="22860">
              <a:spcBef>
                <a:spcPts val="512"/>
              </a:spcBef>
            </a:pPr>
            <a:r>
              <a:rPr lang="en-US" sz="1486" dirty="0">
                <a:solidFill>
                  <a:schemeClr val="tx1"/>
                </a:solidFill>
              </a:rPr>
              <a:t>Reverse osmosis device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C85D143-6083-17C4-D412-B81F074C3667}"/>
              </a:ext>
            </a:extLst>
          </p:cNvPr>
          <p:cNvSpPr txBox="1"/>
          <p:nvPr/>
        </p:nvSpPr>
        <p:spPr>
          <a:xfrm>
            <a:off x="7553395" y="2531227"/>
            <a:ext cx="2458750" cy="33855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en-US" sz="2200" dirty="0">
                <a:latin typeface="+mj-lt"/>
              </a:rPr>
              <a:t>Resource efficiency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8089265-D4CD-C77D-B41A-7367E99B6B61}"/>
              </a:ext>
            </a:extLst>
          </p:cNvPr>
          <p:cNvSpPr txBox="1"/>
          <p:nvPr/>
        </p:nvSpPr>
        <p:spPr>
          <a:xfrm>
            <a:off x="7553395" y="3658539"/>
            <a:ext cx="5085237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200">
                <a:latin typeface="+mj-lt"/>
              </a:rPr>
              <a:t>Reliable operations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69EF571-C21B-19AD-BB23-EF5A75F8F66D}"/>
              </a:ext>
            </a:extLst>
          </p:cNvPr>
          <p:cNvSpPr txBox="1"/>
          <p:nvPr/>
        </p:nvSpPr>
        <p:spPr>
          <a:xfrm>
            <a:off x="7553395" y="4723701"/>
            <a:ext cx="5218040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Leveled-up usability concept</a:t>
            </a:r>
            <a:endParaRPr kumimoji="0" lang="en-US" sz="2200" b="0" i="0" u="none" strike="noStrike" kern="1200" cap="none" spc="-6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7">
            <a:hlinkClick r:id="rId2" action="ppaction://hlinksldjump"/>
            <a:extLst>
              <a:ext uri="{FF2B5EF4-FFF2-40B4-BE49-F238E27FC236}">
                <a16:creationId xmlns:a16="http://schemas.microsoft.com/office/drawing/2014/main" id="{803829B7-FDB6-0C70-4E0C-E2F32D6F71F4}"/>
              </a:ext>
            </a:extLst>
          </p:cNvPr>
          <p:cNvSpPr/>
          <p:nvPr/>
        </p:nvSpPr>
        <p:spPr>
          <a:xfrm>
            <a:off x="7548992" y="4081770"/>
            <a:ext cx="1183811" cy="335712"/>
          </a:xfrm>
          <a:prstGeom prst="roundRect">
            <a:avLst>
              <a:gd name="adj" fmla="val 50000"/>
            </a:avLst>
          </a:prstGeom>
          <a:ln w="10470">
            <a:solidFill>
              <a:srgbClr val="9E2AB5"/>
            </a:solidFill>
          </a:ln>
        </p:spPr>
        <p:txBody>
          <a:bodyPr wrap="square" lIns="0" tIns="0" rIns="0" bIns="0" rtlCol="0" anchor="ctr" anchorCtr="0"/>
          <a:lstStyle/>
          <a:p>
            <a:pPr marL="4670" marR="0" lvl="0" indent="0" algn="ctr" defTabSz="336244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9E2AB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more</a:t>
            </a:r>
          </a:p>
        </p:txBody>
      </p:sp>
      <p:sp>
        <p:nvSpPr>
          <p:cNvPr id="20" name="object 7">
            <a:hlinkClick r:id="rId3" action="ppaction://hlinksldjump"/>
            <a:extLst>
              <a:ext uri="{FF2B5EF4-FFF2-40B4-BE49-F238E27FC236}">
                <a16:creationId xmlns:a16="http://schemas.microsoft.com/office/drawing/2014/main" id="{B26D8CC8-E18A-6325-8073-81BABFF628BE}"/>
              </a:ext>
            </a:extLst>
          </p:cNvPr>
          <p:cNvSpPr/>
          <p:nvPr/>
        </p:nvSpPr>
        <p:spPr>
          <a:xfrm>
            <a:off x="7548992" y="5146762"/>
            <a:ext cx="1183811" cy="335712"/>
          </a:xfrm>
          <a:prstGeom prst="roundRect">
            <a:avLst>
              <a:gd name="adj" fmla="val 50000"/>
            </a:avLst>
          </a:prstGeom>
          <a:ln w="10470">
            <a:solidFill>
              <a:srgbClr val="9E2AB5"/>
            </a:solidFill>
          </a:ln>
        </p:spPr>
        <p:txBody>
          <a:bodyPr wrap="square" lIns="0" tIns="0" rIns="0" bIns="0" rtlCol="0" anchor="ctr" anchorCtr="0"/>
          <a:lstStyle/>
          <a:p>
            <a:pPr marL="4670" marR="0" lvl="0" indent="0" algn="ctr" defTabSz="336244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9E2AB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more</a:t>
            </a:r>
          </a:p>
        </p:txBody>
      </p:sp>
      <p:pic>
        <p:nvPicPr>
          <p:cNvPr id="9" name="Grafik 8" descr="Ein Bild, das Maschine, Motor enthält.&#10;&#10;KI-generierte Inhalte können fehlerhaft sein.">
            <a:extLst>
              <a:ext uri="{FF2B5EF4-FFF2-40B4-BE49-F238E27FC236}">
                <a16:creationId xmlns:a16="http://schemas.microsoft.com/office/drawing/2014/main" id="{1BFEBAF3-0247-34E5-1488-722422FF5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8"/>
          <a:stretch/>
        </p:blipFill>
        <p:spPr>
          <a:xfrm>
            <a:off x="0" y="-110066"/>
            <a:ext cx="6858000" cy="6472766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1B4DB2CC-6731-7FC3-FF4A-323F25E323B0}"/>
              </a:ext>
            </a:extLst>
          </p:cNvPr>
          <p:cNvSpPr txBox="1"/>
          <p:nvPr/>
        </p:nvSpPr>
        <p:spPr>
          <a:xfrm>
            <a:off x="9770533" y="1650433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de-DE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bject 7">
            <a:hlinkClick r:id="rId5" action="ppaction://hlinksldjump"/>
            <a:extLst>
              <a:ext uri="{FF2B5EF4-FFF2-40B4-BE49-F238E27FC236}">
                <a16:creationId xmlns:a16="http://schemas.microsoft.com/office/drawing/2014/main" id="{DE7DA66E-5241-A5B5-C08C-5662C259FEFC}"/>
              </a:ext>
            </a:extLst>
          </p:cNvPr>
          <p:cNvSpPr/>
          <p:nvPr/>
        </p:nvSpPr>
        <p:spPr>
          <a:xfrm>
            <a:off x="7548992" y="2958461"/>
            <a:ext cx="1183811" cy="335712"/>
          </a:xfrm>
          <a:prstGeom prst="roundRect">
            <a:avLst>
              <a:gd name="adj" fmla="val 50000"/>
            </a:avLst>
          </a:prstGeom>
          <a:ln w="10470">
            <a:solidFill>
              <a:srgbClr val="9E2AB5"/>
            </a:solidFill>
          </a:ln>
        </p:spPr>
        <p:txBody>
          <a:bodyPr wrap="square" lIns="0" tIns="0" rIns="0" bIns="0" rtlCol="0" anchor="ctr" anchorCtr="0"/>
          <a:lstStyle/>
          <a:p>
            <a:pPr marL="4670" marR="0" lvl="0" indent="0" algn="ctr" defTabSz="336244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9E2AB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more</a:t>
            </a:r>
          </a:p>
        </p:txBody>
      </p:sp>
      <p:sp>
        <p:nvSpPr>
          <p:cNvPr id="2" name="object 1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D5CF38A-F687-2E75-F6C6-B467624C3F7C}"/>
              </a:ext>
            </a:extLst>
          </p:cNvPr>
          <p:cNvSpPr/>
          <p:nvPr/>
        </p:nvSpPr>
        <p:spPr>
          <a:xfrm>
            <a:off x="11659470" y="6314432"/>
            <a:ext cx="324609" cy="298425"/>
          </a:xfrm>
          <a:custGeom>
            <a:avLst/>
            <a:gdLst/>
            <a:ahLst/>
            <a:cxnLst/>
            <a:rect l="l" t="t" r="r" b="b"/>
            <a:pathLst>
              <a:path w="535305" h="492125">
                <a:moveTo>
                  <a:pt x="535114" y="264892"/>
                </a:moveTo>
                <a:lnTo>
                  <a:pt x="267552" y="0"/>
                </a:lnTo>
                <a:lnTo>
                  <a:pt x="0" y="264892"/>
                </a:lnTo>
                <a:lnTo>
                  <a:pt x="74835" y="264536"/>
                </a:lnTo>
                <a:lnTo>
                  <a:pt x="74835" y="491639"/>
                </a:lnTo>
                <a:lnTo>
                  <a:pt x="210956" y="491639"/>
                </a:lnTo>
                <a:lnTo>
                  <a:pt x="210956" y="338649"/>
                </a:lnTo>
                <a:lnTo>
                  <a:pt x="324157" y="338649"/>
                </a:lnTo>
                <a:lnTo>
                  <a:pt x="324157" y="491639"/>
                </a:lnTo>
                <a:lnTo>
                  <a:pt x="460279" y="491639"/>
                </a:lnTo>
                <a:lnTo>
                  <a:pt x="460279" y="264536"/>
                </a:lnTo>
                <a:lnTo>
                  <a:pt x="535114" y="264892"/>
                </a:lnTo>
                <a:close/>
              </a:path>
            </a:pathLst>
          </a:custGeom>
          <a:ln w="25400">
            <a:solidFill>
              <a:srgbClr val="9E2AB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Halber Rahmen 2">
            <a:hlinkClick r:id="rId5" action="ppaction://hlinksldjump"/>
            <a:extLst>
              <a:ext uri="{FF2B5EF4-FFF2-40B4-BE49-F238E27FC236}">
                <a16:creationId xmlns:a16="http://schemas.microsoft.com/office/drawing/2014/main" id="{601FFB43-C414-B8BB-B748-28532DFF37A8}"/>
              </a:ext>
            </a:extLst>
          </p:cNvPr>
          <p:cNvSpPr/>
          <p:nvPr/>
        </p:nvSpPr>
        <p:spPr bwMode="gray">
          <a:xfrm rot="8041073">
            <a:off x="11221631" y="6391636"/>
            <a:ext cx="144016" cy="144016"/>
          </a:xfrm>
          <a:prstGeom prst="halfFrame">
            <a:avLst/>
          </a:prstGeom>
          <a:solidFill>
            <a:srgbClr val="9E2AB5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BA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882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 descr="Ein Bild, das Maschine, Haushaltsgerät, Design enthält.&#10;&#10;Automatisch generierte Beschreibung">
            <a:extLst>
              <a:ext uri="{FF2B5EF4-FFF2-40B4-BE49-F238E27FC236}">
                <a16:creationId xmlns:a16="http://schemas.microsoft.com/office/drawing/2014/main" id="{CE9DD5B8-BE32-D82E-54D2-0C57C729F9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6" t="6807"/>
          <a:stretch/>
        </p:blipFill>
        <p:spPr>
          <a:xfrm>
            <a:off x="2325" y="896106"/>
            <a:ext cx="2921450" cy="5381284"/>
          </a:xfrm>
          <a:prstGeom prst="rect">
            <a:avLst/>
          </a:prstGeom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id="{62B3DD39-DA9D-6D6C-34A3-FE191225B303}"/>
              </a:ext>
            </a:extLst>
          </p:cNvPr>
          <p:cNvSpPr/>
          <p:nvPr/>
        </p:nvSpPr>
        <p:spPr>
          <a:xfrm>
            <a:off x="6096000" y="-1"/>
            <a:ext cx="6388727" cy="6858000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10052039" y="0"/>
                </a:moveTo>
                <a:lnTo>
                  <a:pt x="0" y="0"/>
                </a:lnTo>
                <a:lnTo>
                  <a:pt x="0" y="11308556"/>
                </a:lnTo>
                <a:lnTo>
                  <a:pt x="10052039" y="11308556"/>
                </a:lnTo>
                <a:lnTo>
                  <a:pt x="10052039" y="0"/>
                </a:lnTo>
                <a:close/>
              </a:path>
            </a:pathLst>
          </a:custGeom>
          <a:solidFill>
            <a:srgbClr val="EFEC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object 8">
            <a:extLst>
              <a:ext uri="{FF2B5EF4-FFF2-40B4-BE49-F238E27FC236}">
                <a16:creationId xmlns:a16="http://schemas.microsoft.com/office/drawing/2014/main" id="{D761C3D3-AAE3-1B4C-9636-53A0D8C10633}"/>
              </a:ext>
            </a:extLst>
          </p:cNvPr>
          <p:cNvSpPr txBox="1"/>
          <p:nvPr/>
        </p:nvSpPr>
        <p:spPr>
          <a:xfrm>
            <a:off x="7943652" y="5137428"/>
            <a:ext cx="3674190" cy="974815"/>
          </a:xfrm>
          <a:prstGeom prst="rect">
            <a:avLst/>
          </a:prstGeom>
          <a:solidFill>
            <a:srgbClr val="EFECE6"/>
          </a:solidFill>
        </p:spPr>
        <p:txBody>
          <a:bodyPr vert="horz" wrap="square" lIns="0" tIns="113979" rIns="0" bIns="0" rtlCol="0">
            <a:spAutoFit/>
          </a:bodyPr>
          <a:lstStyle/>
          <a:p>
            <a:pPr marL="23103" marR="0" lvl="0" indent="0" algn="ctr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3103" marR="0" lvl="0" indent="0" algn="ctr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3103" marR="0" lvl="0" indent="0" algn="ctr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3103" marR="0" lvl="0" indent="0" algn="ctr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7579E984-841E-F7EC-AC05-59061CDA285A}"/>
              </a:ext>
            </a:extLst>
          </p:cNvPr>
          <p:cNvSpPr txBox="1"/>
          <p:nvPr/>
        </p:nvSpPr>
        <p:spPr>
          <a:xfrm>
            <a:off x="2239230" y="1793570"/>
            <a:ext cx="3204442" cy="3230603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231038" marR="0" lvl="0" indent="-207935" algn="l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33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Thoroughly checks each solenoid valve automatically after every restart or on demand</a:t>
            </a:r>
            <a:br>
              <a:rPr kumimoji="0" lang="en-US" sz="133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en-US" sz="1330" b="0" i="0" u="none" strike="noStrike" kern="1200" cap="none" spc="-1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3103" marR="0" lvl="0" indent="0" algn="l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-1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3103" marR="0" lvl="0" algn="l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sz="1600" b="1" spc="-15" dirty="0">
                <a:solidFill>
                  <a:srgbClr val="00A97A"/>
                </a:solidFill>
                <a:latin typeface="Arial"/>
                <a:cs typeface="Arial"/>
              </a:rPr>
              <a:t>Benefits:</a:t>
            </a:r>
            <a:endParaRPr kumimoji="0" lang="de-DE" sz="1600" b="1" i="0" u="none" strike="noStrike" kern="1200" cap="none" spc="-15" normalizeH="0" baseline="0" noProof="0" dirty="0">
              <a:ln>
                <a:noFill/>
              </a:ln>
              <a:solidFill>
                <a:srgbClr val="00A97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31038" marR="0" lvl="0" indent="-207935" algn="l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de-DE" sz="1600" b="0" i="0" u="none" strike="noStrike" kern="1200" cap="none" spc="-1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31038" marR="0" lvl="0" indent="-207935" algn="l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330" b="0" i="0" u="none" strike="noStrike" kern="1200" cap="none" spc="-1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Helps</a:t>
            </a:r>
            <a:r>
              <a:rPr kumimoji="0" lang="de-DE" sz="133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to </a:t>
            </a:r>
            <a:r>
              <a:rPr kumimoji="0" lang="de-DE" sz="1330" b="0" i="0" u="none" strike="noStrike" kern="1200" cap="none" spc="-1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ensure</a:t>
            </a:r>
            <a:r>
              <a:rPr kumimoji="0" lang="de-DE" sz="133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smooth and safe </a:t>
            </a:r>
            <a:r>
              <a:rPr kumimoji="0" lang="de-DE" sz="1330" b="0" i="0" u="none" strike="noStrike" kern="1200" cap="none" spc="-1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system</a:t>
            </a:r>
            <a:r>
              <a:rPr kumimoji="0" lang="de-DE" sz="133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330" b="0" i="0" u="none" strike="noStrike" kern="1200" cap="none" spc="-1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operation</a:t>
            </a:r>
            <a:r>
              <a:rPr kumimoji="0" lang="de-DE" sz="133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330" b="1" i="0" u="none" strike="noStrike" kern="1200" cap="none" spc="-1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autonomously</a:t>
            </a:r>
            <a:endParaRPr kumimoji="0" lang="de-DE" sz="1330" b="0" i="0" u="none" strike="noStrike" kern="1200" cap="none" spc="-1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31038" marR="0" lvl="0" indent="-207935" algn="l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330" i="0" u="none" strike="noStrike" kern="1200" cap="none" spc="-1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Helps</a:t>
            </a:r>
            <a:r>
              <a:rPr kumimoji="0" lang="de-DE" sz="133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to </a:t>
            </a:r>
            <a:r>
              <a:rPr kumimoji="0" lang="de-DE" sz="1330" b="1" i="0" u="none" strike="noStrike" kern="1200" cap="none" spc="-1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prevent</a:t>
            </a:r>
            <a:r>
              <a:rPr kumimoji="0" lang="de-DE" sz="1330" b="1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330" b="1" i="0" u="none" strike="noStrike" kern="1200" cap="none" spc="-1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technical</a:t>
            </a:r>
            <a:r>
              <a:rPr kumimoji="0" lang="de-DE" sz="1330" b="1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misdiagnosis</a:t>
            </a:r>
            <a:r>
              <a:rPr kumimoji="0" lang="de-DE" sz="1330" i="0" u="none" strike="noStrike" kern="1200" cap="none" spc="-15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lang="de-DE" sz="1330" b="0" i="0" u="none" strike="noStrike" kern="1200" cap="none" spc="-1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31038" marR="0" lvl="0" indent="-207935" algn="l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330" b="1" i="0" u="none" strike="noStrike" kern="1200" cap="none" spc="-1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Efficient</a:t>
            </a:r>
            <a:r>
              <a:rPr kumimoji="0" lang="de-DE" sz="1330" b="1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330" b="1" i="0" u="none" strike="noStrike" kern="1200" cap="none" spc="-1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maintenance</a:t>
            </a:r>
            <a:r>
              <a:rPr lang="de-DE" sz="1330" b="1" spc="-15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de-DE" sz="1330" spc="-15" dirty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kumimoji="0" lang="en-US" sz="133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 more manual control of actuators and sensors</a:t>
            </a:r>
            <a:br>
              <a:rPr kumimoji="0" lang="en-US" sz="133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en-US" sz="1330" b="0" i="0" u="none" strike="noStrike" kern="1200" cap="none" spc="-1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49442B-B6B9-221F-EFA6-FF8385D8C32E}"/>
              </a:ext>
            </a:extLst>
          </p:cNvPr>
          <p:cNvGrpSpPr/>
          <p:nvPr/>
        </p:nvGrpSpPr>
        <p:grpSpPr>
          <a:xfrm>
            <a:off x="6389155" y="381213"/>
            <a:ext cx="6095571" cy="6095571"/>
            <a:chOff x="6389156" y="-1"/>
            <a:chExt cx="6095571" cy="6095571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1408AC51-3CDE-FFB5-A600-CD0F0276D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89156" y="-1"/>
              <a:ext cx="6095571" cy="6095571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95331A57-92D3-3F58-313C-F8A771BEE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8151084" y="1561834"/>
              <a:ext cx="2586166" cy="2586166"/>
            </a:xfrm>
            <a:prstGeom prst="rect">
              <a:avLst/>
            </a:prstGeom>
          </p:spPr>
        </p:pic>
      </p:grpSp>
      <p:sp>
        <p:nvSpPr>
          <p:cNvPr id="5" name="object 17">
            <a:hlinkClick r:id="rId7" action="ppaction://hlinksldjump"/>
            <a:extLst>
              <a:ext uri="{FF2B5EF4-FFF2-40B4-BE49-F238E27FC236}">
                <a16:creationId xmlns:a16="http://schemas.microsoft.com/office/drawing/2014/main" id="{1452D192-1DC6-E8CA-D7FF-D632E61B64D8}"/>
              </a:ext>
            </a:extLst>
          </p:cNvPr>
          <p:cNvSpPr/>
          <p:nvPr/>
        </p:nvSpPr>
        <p:spPr>
          <a:xfrm>
            <a:off x="11659470" y="6314432"/>
            <a:ext cx="324609" cy="298425"/>
          </a:xfrm>
          <a:custGeom>
            <a:avLst/>
            <a:gdLst/>
            <a:ahLst/>
            <a:cxnLst/>
            <a:rect l="l" t="t" r="r" b="b"/>
            <a:pathLst>
              <a:path w="535305" h="492125">
                <a:moveTo>
                  <a:pt x="535114" y="264892"/>
                </a:moveTo>
                <a:lnTo>
                  <a:pt x="267552" y="0"/>
                </a:lnTo>
                <a:lnTo>
                  <a:pt x="0" y="264892"/>
                </a:lnTo>
                <a:lnTo>
                  <a:pt x="74835" y="264536"/>
                </a:lnTo>
                <a:lnTo>
                  <a:pt x="74835" y="491639"/>
                </a:lnTo>
                <a:lnTo>
                  <a:pt x="210956" y="491639"/>
                </a:lnTo>
                <a:lnTo>
                  <a:pt x="210956" y="338649"/>
                </a:lnTo>
                <a:lnTo>
                  <a:pt x="324157" y="338649"/>
                </a:lnTo>
                <a:lnTo>
                  <a:pt x="324157" y="491639"/>
                </a:lnTo>
                <a:lnTo>
                  <a:pt x="460279" y="491639"/>
                </a:lnTo>
                <a:lnTo>
                  <a:pt x="460279" y="264536"/>
                </a:lnTo>
                <a:lnTo>
                  <a:pt x="535114" y="264892"/>
                </a:lnTo>
                <a:close/>
              </a:path>
            </a:pathLst>
          </a:custGeom>
          <a:ln w="25400">
            <a:solidFill>
              <a:srgbClr val="9E2AB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Halber Rahmen 6">
            <a:hlinkClick r:id="rId7" action="ppaction://hlinksldjump"/>
            <a:extLst>
              <a:ext uri="{FF2B5EF4-FFF2-40B4-BE49-F238E27FC236}">
                <a16:creationId xmlns:a16="http://schemas.microsoft.com/office/drawing/2014/main" id="{C59ECD5B-2B25-C8BB-F40A-4243D20FAD84}"/>
              </a:ext>
            </a:extLst>
          </p:cNvPr>
          <p:cNvSpPr/>
          <p:nvPr/>
        </p:nvSpPr>
        <p:spPr bwMode="gray">
          <a:xfrm rot="18840765">
            <a:off x="833087" y="6391636"/>
            <a:ext cx="144016" cy="144016"/>
          </a:xfrm>
          <a:prstGeom prst="halfFrame">
            <a:avLst/>
          </a:prstGeom>
          <a:solidFill>
            <a:srgbClr val="9E2AB5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BA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Halber Rahmen 7">
            <a:hlinkClick r:id="rId8" action="ppaction://hlinksldjump"/>
            <a:extLst>
              <a:ext uri="{FF2B5EF4-FFF2-40B4-BE49-F238E27FC236}">
                <a16:creationId xmlns:a16="http://schemas.microsoft.com/office/drawing/2014/main" id="{CEEB4B1F-6EE6-4932-3F40-FC52EF865FDC}"/>
              </a:ext>
            </a:extLst>
          </p:cNvPr>
          <p:cNvSpPr/>
          <p:nvPr/>
        </p:nvSpPr>
        <p:spPr bwMode="gray">
          <a:xfrm rot="8041073">
            <a:off x="11221631" y="6391636"/>
            <a:ext cx="144016" cy="144016"/>
          </a:xfrm>
          <a:prstGeom prst="halfFrame">
            <a:avLst/>
          </a:prstGeom>
          <a:solidFill>
            <a:srgbClr val="9E2AB5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BA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401CB2C-345E-7519-4049-66A1CEA343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935666" y="-94109"/>
            <a:ext cx="1346200" cy="13462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353AF29-5A6D-7031-34E5-65FFA1950ADD}"/>
              </a:ext>
            </a:extLst>
          </p:cNvPr>
          <p:cNvSpPr txBox="1"/>
          <p:nvPr/>
        </p:nvSpPr>
        <p:spPr>
          <a:xfrm>
            <a:off x="11056516" y="1087675"/>
            <a:ext cx="1104499" cy="1227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9E2AB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PATENTED TECHNOLOGY</a:t>
            </a:r>
            <a:r>
              <a:rPr lang="de-DE" sz="800" baseline="30000" dirty="0">
                <a:solidFill>
                  <a:srgbClr val="9E2A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de-DE" sz="800" b="0" i="0" u="none" strike="noStrike" kern="1200" cap="none" spc="0" normalizeH="0" baseline="30000" noProof="0" dirty="0">
              <a:ln>
                <a:noFill/>
              </a:ln>
              <a:solidFill>
                <a:srgbClr val="9E2AB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560D21F-15D4-2168-2E42-B7034B9507AB}"/>
              </a:ext>
            </a:extLst>
          </p:cNvPr>
          <p:cNvSpPr/>
          <p:nvPr/>
        </p:nvSpPr>
        <p:spPr bwMode="gray">
          <a:xfrm>
            <a:off x="550864" y="0"/>
            <a:ext cx="2700000" cy="349849"/>
          </a:xfrm>
          <a:prstGeom prst="rect">
            <a:avLst/>
          </a:prstGeom>
          <a:solidFill>
            <a:srgbClr val="00A97A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5720" rIns="180000" bIns="45720" rtlCol="0" anchor="ctr"/>
          <a:lstStyle/>
          <a:p>
            <a:pPr lvl="0" algn="ctr">
              <a:defRPr/>
            </a:pPr>
            <a:r>
              <a:rPr lang="de-DE" sz="1400" dirty="0" err="1">
                <a:solidFill>
                  <a:srgbClr val="FFFFFF"/>
                </a:solidFill>
                <a:cs typeface="Arial"/>
              </a:rPr>
              <a:t>Reliability</a:t>
            </a:r>
            <a:endParaRPr lang="de-DE" sz="14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7" name="Titel 4">
            <a:extLst>
              <a:ext uri="{FF2B5EF4-FFF2-40B4-BE49-F238E27FC236}">
                <a16:creationId xmlns:a16="http://schemas.microsoft.com/office/drawing/2014/main" id="{8D29A4E0-4FA5-AD0E-831C-199266706A7F}"/>
              </a:ext>
            </a:extLst>
          </p:cNvPr>
          <p:cNvSpPr txBox="1">
            <a:spLocks/>
          </p:cNvSpPr>
          <p:nvPr/>
        </p:nvSpPr>
        <p:spPr>
          <a:xfrm>
            <a:off x="2239229" y="693738"/>
            <a:ext cx="5545138" cy="8636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algn="l" defTabSz="1088776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lang="de-DE" sz="2500" kern="1200" dirty="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z="2240" spc="-6" dirty="0" err="1">
                <a:solidFill>
                  <a:schemeClr val="tx1"/>
                </a:solidFill>
              </a:rPr>
              <a:t>Component</a:t>
            </a:r>
            <a:r>
              <a:rPr lang="de-DE" sz="2240" spc="-6" dirty="0">
                <a:solidFill>
                  <a:schemeClr val="tx1"/>
                </a:solidFill>
              </a:rPr>
              <a:t> </a:t>
            </a:r>
            <a:r>
              <a:rPr lang="de-DE" sz="2240" spc="-6" dirty="0" err="1">
                <a:solidFill>
                  <a:schemeClr val="tx1"/>
                </a:solidFill>
              </a:rPr>
              <a:t>test</a:t>
            </a:r>
            <a:endParaRPr lang="en-GB" sz="2240" dirty="0">
              <a:solidFill>
                <a:schemeClr val="tx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3052125-0AA5-864E-DF1C-A94987898763}"/>
              </a:ext>
            </a:extLst>
          </p:cNvPr>
          <p:cNvSpPr txBox="1"/>
          <p:nvPr/>
        </p:nvSpPr>
        <p:spPr>
          <a:xfrm>
            <a:off x="550863" y="5837009"/>
            <a:ext cx="4605338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According to internal test report</a:t>
            </a:r>
          </a:p>
          <a:p>
            <a:r>
              <a:rPr 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Patent application pending at least in Germany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nbenanntes Video – Mit Clipchamp erstellt">
            <a:hlinkClick r:id="" action="ppaction://media"/>
            <a:extLst>
              <a:ext uri="{FF2B5EF4-FFF2-40B4-BE49-F238E27FC236}">
                <a16:creationId xmlns:a16="http://schemas.microsoft.com/office/drawing/2014/main" id="{51F626A1-988C-CF92-9CE0-F710465FDA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6072" y="584684"/>
            <a:ext cx="10186471" cy="57298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object 17">
            <a:hlinkClick r:id="rId5" action="ppaction://hlinksldjump"/>
            <a:extLst>
              <a:ext uri="{FF2B5EF4-FFF2-40B4-BE49-F238E27FC236}">
                <a16:creationId xmlns:a16="http://schemas.microsoft.com/office/drawing/2014/main" id="{8C5678A3-0679-4C95-ED9A-259444B3D750}"/>
              </a:ext>
            </a:extLst>
          </p:cNvPr>
          <p:cNvSpPr/>
          <p:nvPr/>
        </p:nvSpPr>
        <p:spPr>
          <a:xfrm>
            <a:off x="11659470" y="6314432"/>
            <a:ext cx="324609" cy="298425"/>
          </a:xfrm>
          <a:custGeom>
            <a:avLst/>
            <a:gdLst/>
            <a:ahLst/>
            <a:cxnLst/>
            <a:rect l="l" t="t" r="r" b="b"/>
            <a:pathLst>
              <a:path w="535305" h="492125">
                <a:moveTo>
                  <a:pt x="535114" y="264892"/>
                </a:moveTo>
                <a:lnTo>
                  <a:pt x="267552" y="0"/>
                </a:lnTo>
                <a:lnTo>
                  <a:pt x="0" y="264892"/>
                </a:lnTo>
                <a:lnTo>
                  <a:pt x="74835" y="264536"/>
                </a:lnTo>
                <a:lnTo>
                  <a:pt x="74835" y="491639"/>
                </a:lnTo>
                <a:lnTo>
                  <a:pt x="210956" y="491639"/>
                </a:lnTo>
                <a:lnTo>
                  <a:pt x="210956" y="338649"/>
                </a:lnTo>
                <a:lnTo>
                  <a:pt x="324157" y="338649"/>
                </a:lnTo>
                <a:lnTo>
                  <a:pt x="324157" y="491639"/>
                </a:lnTo>
                <a:lnTo>
                  <a:pt x="460279" y="491639"/>
                </a:lnTo>
                <a:lnTo>
                  <a:pt x="460279" y="264536"/>
                </a:lnTo>
                <a:lnTo>
                  <a:pt x="535114" y="264892"/>
                </a:lnTo>
                <a:close/>
              </a:path>
            </a:pathLst>
          </a:custGeom>
          <a:ln w="25400">
            <a:solidFill>
              <a:srgbClr val="9E2AB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Halber Rahmen 6">
            <a:hlinkClick r:id="rId6" action="ppaction://hlinksldjump"/>
            <a:extLst>
              <a:ext uri="{FF2B5EF4-FFF2-40B4-BE49-F238E27FC236}">
                <a16:creationId xmlns:a16="http://schemas.microsoft.com/office/drawing/2014/main" id="{2DB3A513-93A1-EA78-62D2-314C46312887}"/>
              </a:ext>
            </a:extLst>
          </p:cNvPr>
          <p:cNvSpPr/>
          <p:nvPr/>
        </p:nvSpPr>
        <p:spPr bwMode="gray">
          <a:xfrm rot="18840765">
            <a:off x="833087" y="6391636"/>
            <a:ext cx="144016" cy="144016"/>
          </a:xfrm>
          <a:prstGeom prst="halfFrame">
            <a:avLst/>
          </a:prstGeom>
          <a:solidFill>
            <a:srgbClr val="9E2AB5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BA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Halber Rahmen 7">
            <a:hlinkClick r:id="rId7" action="ppaction://hlinksldjump"/>
            <a:extLst>
              <a:ext uri="{FF2B5EF4-FFF2-40B4-BE49-F238E27FC236}">
                <a16:creationId xmlns:a16="http://schemas.microsoft.com/office/drawing/2014/main" id="{867F95B4-7037-7453-9658-ED407F3B1A96}"/>
              </a:ext>
            </a:extLst>
          </p:cNvPr>
          <p:cNvSpPr/>
          <p:nvPr/>
        </p:nvSpPr>
        <p:spPr bwMode="gray">
          <a:xfrm rot="8041073">
            <a:off x="11221631" y="6391636"/>
            <a:ext cx="144016" cy="144016"/>
          </a:xfrm>
          <a:prstGeom prst="halfFrame">
            <a:avLst/>
          </a:prstGeom>
          <a:solidFill>
            <a:srgbClr val="9E2AB5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BA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0CA7CCDA-B21B-2A34-06A3-0E690A9F554D}"/>
              </a:ext>
            </a:extLst>
          </p:cNvPr>
          <p:cNvSpPr/>
          <p:nvPr/>
        </p:nvSpPr>
        <p:spPr>
          <a:xfrm>
            <a:off x="6949440" y="5438274"/>
            <a:ext cx="5242560" cy="550129"/>
          </a:xfrm>
          <a:custGeom>
            <a:avLst/>
            <a:gdLst/>
            <a:ahLst/>
            <a:cxnLst/>
            <a:rect l="l" t="t" r="r" b="b"/>
            <a:pathLst>
              <a:path w="7916545" h="4418965">
                <a:moveTo>
                  <a:pt x="7915989" y="0"/>
                </a:moveTo>
                <a:lnTo>
                  <a:pt x="0" y="0"/>
                </a:lnTo>
                <a:lnTo>
                  <a:pt x="0" y="4418713"/>
                </a:lnTo>
                <a:lnTo>
                  <a:pt x="7915989" y="4418713"/>
                </a:lnTo>
                <a:lnTo>
                  <a:pt x="7915989" y="0"/>
                </a:lnTo>
                <a:close/>
              </a:path>
            </a:pathLst>
          </a:custGeom>
          <a:solidFill>
            <a:srgbClr val="00A97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7971E79B-A836-3EA2-5190-CED032F8661D}"/>
              </a:ext>
            </a:extLst>
          </p:cNvPr>
          <p:cNvSpPr txBox="1"/>
          <p:nvPr/>
        </p:nvSpPr>
        <p:spPr>
          <a:xfrm>
            <a:off x="7164372" y="5593041"/>
            <a:ext cx="5027628" cy="240593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15403" marR="90490" lvl="0">
              <a:lnSpc>
                <a:spcPct val="101200"/>
              </a:lnSpc>
              <a:spcBef>
                <a:spcPts val="58"/>
              </a:spcBef>
              <a:defRPr/>
            </a:pPr>
            <a:r>
              <a:rPr lang="de-DE" sz="1600" b="1" dirty="0">
                <a:solidFill>
                  <a:srgbClr val="FFFFFF"/>
                </a:solidFill>
                <a:cs typeface="Arial"/>
              </a:rPr>
              <a:t>A quick </a:t>
            </a:r>
            <a:r>
              <a:rPr lang="de-DE" sz="1600" b="1" dirty="0" err="1">
                <a:solidFill>
                  <a:srgbClr val="FFFFFF"/>
                </a:solidFill>
                <a:cs typeface="Arial"/>
              </a:rPr>
              <a:t>look</a:t>
            </a:r>
            <a:r>
              <a:rPr lang="de-DE" sz="1600" b="1" dirty="0">
                <a:solidFill>
                  <a:srgbClr val="FFFFFF"/>
                </a:solidFill>
                <a:cs typeface="Arial"/>
              </a:rPr>
              <a:t> at </a:t>
            </a:r>
            <a:r>
              <a:rPr lang="de-DE" sz="1600" b="1" dirty="0" err="1">
                <a:solidFill>
                  <a:srgbClr val="FFFFFF"/>
                </a:solidFill>
                <a:cs typeface="Arial"/>
              </a:rPr>
              <a:t>the</a:t>
            </a:r>
            <a:r>
              <a:rPr lang="de-DE" sz="1600" b="1" dirty="0">
                <a:solidFill>
                  <a:srgbClr val="FFFFFF"/>
                </a:solidFill>
                <a:cs typeface="Arial"/>
              </a:rPr>
              <a:t> </a:t>
            </a:r>
            <a:r>
              <a:rPr lang="de-DE" sz="1600" b="1" dirty="0" err="1">
                <a:solidFill>
                  <a:srgbClr val="FFFFFF"/>
                </a:solidFill>
                <a:cs typeface="Arial"/>
              </a:rPr>
              <a:t>component</a:t>
            </a:r>
            <a:r>
              <a:rPr lang="de-DE" sz="1600" b="1" dirty="0">
                <a:solidFill>
                  <a:srgbClr val="FFFFFF"/>
                </a:solidFill>
                <a:cs typeface="Arial"/>
              </a:rPr>
              <a:t> </a:t>
            </a:r>
            <a:r>
              <a:rPr lang="de-DE" sz="1600" b="1" dirty="0" err="1">
                <a:solidFill>
                  <a:srgbClr val="FFFFFF"/>
                </a:solidFill>
                <a:cs typeface="Arial"/>
              </a:rPr>
              <a:t>test</a:t>
            </a:r>
            <a:r>
              <a:rPr lang="de-DE" sz="1600" b="1" dirty="0">
                <a:solidFill>
                  <a:srgbClr val="FFFFFF"/>
                </a:solidFill>
                <a:cs typeface="Arial"/>
              </a:rPr>
              <a:t> …</a:t>
            </a:r>
            <a:endParaRPr lang="en-US" sz="1600" b="1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3F99512-29DF-B048-E9BF-D4FADA49E787}"/>
              </a:ext>
            </a:extLst>
          </p:cNvPr>
          <p:cNvSpPr/>
          <p:nvPr/>
        </p:nvSpPr>
        <p:spPr bwMode="gray">
          <a:xfrm>
            <a:off x="550864" y="0"/>
            <a:ext cx="2700000" cy="349849"/>
          </a:xfrm>
          <a:prstGeom prst="rect">
            <a:avLst/>
          </a:prstGeom>
          <a:solidFill>
            <a:srgbClr val="00A97A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5720" rIns="180000" bIns="45720" rtlCol="0" anchor="ctr"/>
          <a:lstStyle/>
          <a:p>
            <a:pPr lvl="0" algn="ctr">
              <a:defRPr/>
            </a:pPr>
            <a:r>
              <a:rPr lang="de-DE" sz="1400" dirty="0" err="1">
                <a:solidFill>
                  <a:srgbClr val="FFFFFF"/>
                </a:solidFill>
                <a:cs typeface="Arial"/>
              </a:rPr>
              <a:t>Reliability</a:t>
            </a:r>
            <a:endParaRPr lang="de-DE" sz="1400" dirty="0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47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13879-F07A-8FB1-A3A3-B1E117A76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EDF630E-5214-C1CA-A8E6-72B7876AEDF2}"/>
              </a:ext>
            </a:extLst>
          </p:cNvPr>
          <p:cNvSpPr/>
          <p:nvPr/>
        </p:nvSpPr>
        <p:spPr bwMode="gray">
          <a:xfrm>
            <a:off x="550863" y="2654803"/>
            <a:ext cx="4838720" cy="1450671"/>
          </a:xfrm>
          <a:prstGeom prst="rect">
            <a:avLst/>
          </a:prstGeom>
          <a:solidFill>
            <a:srgbClr val="F0EDE6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 descr="Ein Bild, das Platane Flugzeug Hobel, Metall, Pfeife Flöte Rohr, Aluminium enthält.&#10;&#10;Automatisch generierte Beschreibung">
            <a:extLst>
              <a:ext uri="{FF2B5EF4-FFF2-40B4-BE49-F238E27FC236}">
                <a16:creationId xmlns:a16="http://schemas.microsoft.com/office/drawing/2014/main" id="{DD79750C-476C-9414-B767-1558C5E8EA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4" t="2402" r="33027" b="29149"/>
          <a:stretch/>
        </p:blipFill>
        <p:spPr>
          <a:xfrm>
            <a:off x="6096001" y="-19303"/>
            <a:ext cx="6095572" cy="6877303"/>
          </a:xfrm>
          <a:prstGeom prst="rect">
            <a:avLst/>
          </a:prstGeom>
        </p:spPr>
      </p:pic>
      <p:sp>
        <p:nvSpPr>
          <p:cNvPr id="13" name="object 8">
            <a:extLst>
              <a:ext uri="{FF2B5EF4-FFF2-40B4-BE49-F238E27FC236}">
                <a16:creationId xmlns:a16="http://schemas.microsoft.com/office/drawing/2014/main" id="{A644FD24-D6F0-7177-AF1B-94C947CF21D9}"/>
              </a:ext>
            </a:extLst>
          </p:cNvPr>
          <p:cNvSpPr txBox="1"/>
          <p:nvPr/>
        </p:nvSpPr>
        <p:spPr>
          <a:xfrm>
            <a:off x="2080049" y="2654803"/>
            <a:ext cx="3308417" cy="1450670"/>
          </a:xfrm>
          <a:prstGeom prst="rect">
            <a:avLst/>
          </a:prstGeom>
          <a:solidFill>
            <a:srgbClr val="EFECE6"/>
          </a:solidFill>
        </p:spPr>
        <p:txBody>
          <a:bodyPr vert="horz" wrap="square" lIns="180000" tIns="0" rIns="180000" bIns="0" rtlCol="0" anchor="ctr" anchorCtr="0">
            <a:normAutofit/>
          </a:bodyPr>
          <a:lstStyle/>
          <a:p>
            <a:pPr marL="23103" lvl="0" algn="ctr">
              <a:spcBef>
                <a:spcPts val="76"/>
              </a:spcBef>
              <a:defRPr/>
            </a:pPr>
            <a:r>
              <a:rPr lang="en-US" sz="1334" b="1" dirty="0">
                <a:solidFill>
                  <a:schemeClr val="tx2"/>
                </a:solidFill>
                <a:cs typeface="Arial"/>
              </a:rPr>
              <a:t>Save time!</a:t>
            </a:r>
          </a:p>
          <a:p>
            <a:pPr marL="23103" lvl="0" algn="ctr">
              <a:spcBef>
                <a:spcPts val="76"/>
              </a:spcBef>
              <a:defRPr/>
            </a:pPr>
            <a:r>
              <a:rPr lang="en-US" sz="1334" dirty="0">
                <a:solidFill>
                  <a:srgbClr val="000000"/>
                </a:solidFill>
                <a:cs typeface="Arial"/>
              </a:rPr>
              <a:t>Membranes can be replaced </a:t>
            </a:r>
            <a:br>
              <a:rPr lang="en-US" sz="1334" dirty="0">
                <a:solidFill>
                  <a:srgbClr val="000000"/>
                </a:solidFill>
                <a:cs typeface="Arial"/>
              </a:rPr>
            </a:br>
            <a:r>
              <a:rPr lang="en-US" sz="1334" b="1" dirty="0">
                <a:solidFill>
                  <a:srgbClr val="000000"/>
                </a:solidFill>
                <a:cs typeface="Arial"/>
              </a:rPr>
              <a:t>without the need to dismantle the membrane housing.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E3639666-2EB2-4A74-EF7A-E3F2E079E5D3}"/>
              </a:ext>
            </a:extLst>
          </p:cNvPr>
          <p:cNvSpPr txBox="1"/>
          <p:nvPr/>
        </p:nvSpPr>
        <p:spPr>
          <a:xfrm>
            <a:off x="550863" y="1492011"/>
            <a:ext cx="4630401" cy="8532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1038" lvl="0" indent="-207935">
              <a:lnSpc>
                <a:spcPts val="1786"/>
              </a:lnSpc>
              <a:spcBef>
                <a:spcPts val="76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tabLst>
                <a:tab pos="167118" algn="l"/>
              </a:tabLst>
              <a:defRPr/>
            </a:pPr>
            <a:r>
              <a:rPr lang="en-US" sz="1334" dirty="0">
                <a:solidFill>
                  <a:srgbClr val="000000"/>
                </a:solidFill>
                <a:cs typeface="Arial"/>
              </a:rPr>
              <a:t>Horizontally placed membranes</a:t>
            </a:r>
          </a:p>
          <a:p>
            <a:pPr marL="231038" lvl="0" indent="-207935">
              <a:lnSpc>
                <a:spcPts val="1786"/>
              </a:lnSpc>
              <a:spcBef>
                <a:spcPts val="76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tabLst>
                <a:tab pos="167118" algn="l"/>
              </a:tabLst>
              <a:defRPr/>
            </a:pPr>
            <a:r>
              <a:rPr lang="en-US" sz="1334" dirty="0">
                <a:solidFill>
                  <a:srgbClr val="000000"/>
                </a:solidFill>
                <a:cs typeface="Arial"/>
              </a:rPr>
              <a:t>Fewer screws for opening membrane housing</a:t>
            </a:r>
            <a:r>
              <a:rPr lang="en-US" sz="1334" baseline="30000" dirty="0">
                <a:solidFill>
                  <a:srgbClr val="000000"/>
                </a:solidFill>
                <a:cs typeface="Arial"/>
              </a:rPr>
              <a:t>1</a:t>
            </a:r>
          </a:p>
          <a:p>
            <a:pPr marL="231038" lvl="0" indent="-207935">
              <a:lnSpc>
                <a:spcPts val="1786"/>
              </a:lnSpc>
              <a:spcBef>
                <a:spcPts val="76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tabLst>
                <a:tab pos="167118" algn="l"/>
              </a:tabLst>
              <a:defRPr/>
            </a:pPr>
            <a:r>
              <a:rPr lang="en-US" sz="1334" dirty="0">
                <a:solidFill>
                  <a:srgbClr val="00A97A"/>
                </a:solidFill>
                <a:cs typeface="Arial"/>
              </a:rPr>
              <a:t>Extended maintenance interval of 24 months</a:t>
            </a:r>
            <a:r>
              <a:rPr lang="en-US" sz="1334" baseline="30000" dirty="0">
                <a:solidFill>
                  <a:srgbClr val="00A97A"/>
                </a:solidFill>
                <a:cs typeface="Arial"/>
              </a:rPr>
              <a:t>1</a:t>
            </a:r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C72E9169-09BA-345C-6BBD-D5EEFEE2EB64}"/>
              </a:ext>
            </a:extLst>
          </p:cNvPr>
          <p:cNvSpPr txBox="1"/>
          <p:nvPr/>
        </p:nvSpPr>
        <p:spPr>
          <a:xfrm>
            <a:off x="550863" y="4568907"/>
            <a:ext cx="4953139" cy="7527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lvl="0">
              <a:spcBef>
                <a:spcPts val="110"/>
              </a:spcBef>
              <a:defRPr/>
            </a:pPr>
            <a:r>
              <a:rPr lang="en-US" sz="1600" dirty="0">
                <a:solidFill>
                  <a:srgbClr val="000000"/>
                </a:solidFill>
                <a:cs typeface="Arial"/>
              </a:rPr>
              <a:t>With </a:t>
            </a:r>
            <a:r>
              <a:rPr lang="en-US" sz="1600" dirty="0" err="1">
                <a:solidFill>
                  <a:srgbClr val="00A97A"/>
                </a:solidFill>
                <a:cs typeface="Arial"/>
              </a:rPr>
              <a:t>AQUAboss</a:t>
            </a:r>
            <a:r>
              <a:rPr lang="en-US" sz="1600" dirty="0">
                <a:solidFill>
                  <a:srgbClr val="00A97A"/>
                </a:solidFill>
                <a:cs typeface="Arial"/>
              </a:rPr>
              <a:t> </a:t>
            </a:r>
            <a:r>
              <a:rPr lang="en-US" sz="1600" dirty="0" err="1">
                <a:solidFill>
                  <a:srgbClr val="00A97A"/>
                </a:solidFill>
                <a:cs typeface="Arial"/>
              </a:rPr>
              <a:t>nX</a:t>
            </a:r>
            <a:r>
              <a:rPr lang="en-US" sz="1600" dirty="0">
                <a:solidFill>
                  <a:srgbClr val="000000"/>
                </a:solidFill>
                <a:cs typeface="Arial"/>
              </a:rPr>
              <a:t>, maintenance runs efficiently, is completed more quickly and needs to be carried out less frequently!</a:t>
            </a:r>
            <a:r>
              <a:rPr lang="en-US" sz="1600" baseline="30000" dirty="0">
                <a:solidFill>
                  <a:srgbClr val="000000"/>
                </a:solidFill>
                <a:cs typeface="Arial"/>
              </a:rPr>
              <a:t>1</a:t>
            </a:r>
            <a:endParaRPr lang="en-US" sz="1600" baseline="30000" dirty="0">
              <a:solidFill>
                <a:srgbClr val="00A97A"/>
              </a:solidFill>
              <a:cs typeface="Arial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4CD74A6-9245-A742-36D4-C7E3A6492F45}"/>
              </a:ext>
            </a:extLst>
          </p:cNvPr>
          <p:cNvSpPr txBox="1"/>
          <p:nvPr/>
        </p:nvSpPr>
        <p:spPr>
          <a:xfrm>
            <a:off x="550863" y="5837009"/>
            <a:ext cx="4408483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Compared to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AQUAboss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with 12-month maintenance interval.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3CE5D65-02AF-4124-B530-4A294449B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567" t="21451" r="27966" b="19914"/>
          <a:stretch/>
        </p:blipFill>
        <p:spPr>
          <a:xfrm>
            <a:off x="5468099" y="2622904"/>
            <a:ext cx="549386" cy="708512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DC196112-762B-E416-81D6-3EDB799013A0}"/>
              </a:ext>
            </a:extLst>
          </p:cNvPr>
          <p:cNvSpPr/>
          <p:nvPr/>
        </p:nvSpPr>
        <p:spPr bwMode="gray">
          <a:xfrm>
            <a:off x="550864" y="0"/>
            <a:ext cx="2700000" cy="349849"/>
          </a:xfrm>
          <a:prstGeom prst="rect">
            <a:avLst/>
          </a:prstGeom>
          <a:solidFill>
            <a:srgbClr val="00A97A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5720" rIns="180000" bIns="45720" rtlCol="0" anchor="ctr"/>
          <a:lstStyle/>
          <a:p>
            <a:pPr lvl="0" algn="ctr">
              <a:defRPr/>
            </a:pPr>
            <a:r>
              <a:rPr lang="de-DE" sz="1400" dirty="0" err="1">
                <a:solidFill>
                  <a:srgbClr val="FFFFFF"/>
                </a:solidFill>
                <a:cs typeface="Arial"/>
              </a:rPr>
              <a:t>Reliability</a:t>
            </a:r>
            <a:endParaRPr lang="de-DE" sz="14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4" name="Halber Rahmen 13">
            <a:hlinkClick r:id="rId5" action="ppaction://hlinksldjump"/>
            <a:extLst>
              <a:ext uri="{FF2B5EF4-FFF2-40B4-BE49-F238E27FC236}">
                <a16:creationId xmlns:a16="http://schemas.microsoft.com/office/drawing/2014/main" id="{6AFB4050-B748-FFD6-3B4C-3BB761B5D51D}"/>
              </a:ext>
            </a:extLst>
          </p:cNvPr>
          <p:cNvSpPr/>
          <p:nvPr/>
        </p:nvSpPr>
        <p:spPr bwMode="gray">
          <a:xfrm rot="18840765">
            <a:off x="833087" y="6391636"/>
            <a:ext cx="144016" cy="144016"/>
          </a:xfrm>
          <a:prstGeom prst="halfFrame">
            <a:avLst/>
          </a:prstGeom>
          <a:solidFill>
            <a:srgbClr val="9E2AB5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BA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object 17">
            <a:hlinkClick r:id="rId6" action="ppaction://hlinksldjump"/>
            <a:extLst>
              <a:ext uri="{FF2B5EF4-FFF2-40B4-BE49-F238E27FC236}">
                <a16:creationId xmlns:a16="http://schemas.microsoft.com/office/drawing/2014/main" id="{F9765859-E8C9-2453-255C-4F800FB692BD}"/>
              </a:ext>
            </a:extLst>
          </p:cNvPr>
          <p:cNvSpPr/>
          <p:nvPr/>
        </p:nvSpPr>
        <p:spPr>
          <a:xfrm>
            <a:off x="11659470" y="6314432"/>
            <a:ext cx="324609" cy="298425"/>
          </a:xfrm>
          <a:custGeom>
            <a:avLst/>
            <a:gdLst/>
            <a:ahLst/>
            <a:cxnLst/>
            <a:rect l="l" t="t" r="r" b="b"/>
            <a:pathLst>
              <a:path w="535305" h="492125">
                <a:moveTo>
                  <a:pt x="535114" y="264892"/>
                </a:moveTo>
                <a:lnTo>
                  <a:pt x="267552" y="0"/>
                </a:lnTo>
                <a:lnTo>
                  <a:pt x="0" y="264892"/>
                </a:lnTo>
                <a:lnTo>
                  <a:pt x="74835" y="264536"/>
                </a:lnTo>
                <a:lnTo>
                  <a:pt x="74835" y="491639"/>
                </a:lnTo>
                <a:lnTo>
                  <a:pt x="210956" y="491639"/>
                </a:lnTo>
                <a:lnTo>
                  <a:pt x="210956" y="338649"/>
                </a:lnTo>
                <a:lnTo>
                  <a:pt x="324157" y="338649"/>
                </a:lnTo>
                <a:lnTo>
                  <a:pt x="324157" y="491639"/>
                </a:lnTo>
                <a:lnTo>
                  <a:pt x="460279" y="491639"/>
                </a:lnTo>
                <a:lnTo>
                  <a:pt x="460279" y="264536"/>
                </a:lnTo>
                <a:lnTo>
                  <a:pt x="535114" y="264892"/>
                </a:lnTo>
                <a:close/>
              </a:path>
            </a:pathLst>
          </a:custGeom>
          <a:ln w="25400">
            <a:solidFill>
              <a:srgbClr val="9E2AB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Halber Rahmen 16">
            <a:hlinkClick r:id="rId7" action="ppaction://hlinksldjump"/>
            <a:extLst>
              <a:ext uri="{FF2B5EF4-FFF2-40B4-BE49-F238E27FC236}">
                <a16:creationId xmlns:a16="http://schemas.microsoft.com/office/drawing/2014/main" id="{0A8194AD-BE71-0B36-8D4E-F14326846121}"/>
              </a:ext>
            </a:extLst>
          </p:cNvPr>
          <p:cNvSpPr/>
          <p:nvPr/>
        </p:nvSpPr>
        <p:spPr bwMode="gray">
          <a:xfrm rot="8041073">
            <a:off x="11221631" y="6391636"/>
            <a:ext cx="144016" cy="144016"/>
          </a:xfrm>
          <a:prstGeom prst="halfFrame">
            <a:avLst/>
          </a:prstGeom>
          <a:solidFill>
            <a:srgbClr val="9E2AB5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BA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bject 3">
            <a:extLst>
              <a:ext uri="{FF2B5EF4-FFF2-40B4-BE49-F238E27FC236}">
                <a16:creationId xmlns:a16="http://schemas.microsoft.com/office/drawing/2014/main" id="{DED5103C-AC96-1C69-BB4A-6D329C863389}"/>
              </a:ext>
            </a:extLst>
          </p:cNvPr>
          <p:cNvSpPr txBox="1"/>
          <p:nvPr/>
        </p:nvSpPr>
        <p:spPr>
          <a:xfrm>
            <a:off x="563150" y="841564"/>
            <a:ext cx="5083506" cy="449442"/>
          </a:xfrm>
          <a:prstGeom prst="rect">
            <a:avLst/>
          </a:prstGeom>
        </p:spPr>
        <p:txBody>
          <a:bodyPr vert="horz" wrap="square" lIns="0" tIns="8471" rIns="0" bIns="0" rtlCol="0">
            <a:normAutofit lnSpcReduction="10000"/>
          </a:bodyPr>
          <a:lstStyle/>
          <a:p>
            <a:pPr marL="7701" lvl="0">
              <a:spcBef>
                <a:spcPts val="67"/>
              </a:spcBef>
              <a:defRPr/>
            </a:pPr>
            <a:r>
              <a:rPr lang="de-DE" sz="2244" dirty="0">
                <a:cs typeface="Arial"/>
              </a:rPr>
              <a:t>Maintenance </a:t>
            </a:r>
            <a:r>
              <a:rPr lang="de-DE" sz="2244" dirty="0" err="1">
                <a:cs typeface="Arial"/>
              </a:rPr>
              <a:t>interval</a:t>
            </a:r>
            <a:r>
              <a:rPr lang="de-DE" sz="2244" dirty="0">
                <a:cs typeface="Arial"/>
              </a:rPr>
              <a:t>: </a:t>
            </a:r>
            <a:r>
              <a:rPr lang="de-DE" sz="3200" dirty="0">
                <a:solidFill>
                  <a:srgbClr val="00A97A"/>
                </a:solidFill>
                <a:cs typeface="Arial"/>
              </a:rPr>
              <a:t>24</a:t>
            </a:r>
            <a:r>
              <a:rPr lang="de-DE" sz="2244" dirty="0">
                <a:solidFill>
                  <a:srgbClr val="00A97A"/>
                </a:solidFill>
                <a:cs typeface="Arial"/>
              </a:rPr>
              <a:t> </a:t>
            </a:r>
            <a:r>
              <a:rPr lang="de-DE" sz="2244" dirty="0" err="1">
                <a:solidFill>
                  <a:srgbClr val="00A97A"/>
                </a:solidFill>
                <a:cs typeface="Arial"/>
              </a:rPr>
              <a:t>months</a:t>
            </a:r>
            <a:r>
              <a:rPr lang="de-DE" sz="2244" dirty="0">
                <a:solidFill>
                  <a:srgbClr val="00A97A"/>
                </a:solidFill>
                <a:cs typeface="Arial"/>
              </a:rPr>
              <a:t>!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67CC1D8-B9F5-1357-DAD0-3BF6CF9695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81959" y="2645376"/>
            <a:ext cx="1450670" cy="145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52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Im Haus, Wand, Zimmer, Design enthält.&#10;&#10;Automatisch generierte Beschreibung">
            <a:extLst>
              <a:ext uri="{FF2B5EF4-FFF2-40B4-BE49-F238E27FC236}">
                <a16:creationId xmlns:a16="http://schemas.microsoft.com/office/drawing/2014/main" id="{7FD58F15-4CE3-0355-4C10-6F45EA2992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74"/>
          <a:stretch/>
        </p:blipFill>
        <p:spPr>
          <a:xfrm>
            <a:off x="1425" y="-2"/>
            <a:ext cx="12189149" cy="5138429"/>
          </a:xfrm>
          <a:prstGeom prst="rect">
            <a:avLst/>
          </a:prstGeom>
        </p:spPr>
      </p:pic>
      <p:pic>
        <p:nvPicPr>
          <p:cNvPr id="7" name="Grafik 6" descr="Ein Bild, das Schwarzweiß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51D9E6FA-2D82-C0B9-2514-3042259800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9" b="35100"/>
          <a:stretch/>
        </p:blipFill>
        <p:spPr>
          <a:xfrm>
            <a:off x="0" y="3140968"/>
            <a:ext cx="12190574" cy="3717032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CA8F2E9-60EB-4D84-BF5A-18EB180C191F}"/>
              </a:ext>
            </a:extLst>
          </p:cNvPr>
          <p:cNvCxnSpPr>
            <a:cxnSpLocks/>
          </p:cNvCxnSpPr>
          <p:nvPr/>
        </p:nvCxnSpPr>
        <p:spPr>
          <a:xfrm>
            <a:off x="0" y="3140968"/>
            <a:ext cx="12190574" cy="0"/>
          </a:xfrm>
          <a:prstGeom prst="line">
            <a:avLst/>
          </a:prstGeom>
          <a:ln w="38100">
            <a:solidFill>
              <a:srgbClr val="9E2A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18" descr="Sort outline">
            <a:extLst>
              <a:ext uri="{FF2B5EF4-FFF2-40B4-BE49-F238E27FC236}">
                <a16:creationId xmlns:a16="http://schemas.microsoft.com/office/drawing/2014/main" id="{D7C859D7-2694-4C02-A345-6195E19599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92144" y="2816967"/>
            <a:ext cx="648000" cy="648000"/>
          </a:xfrm>
          <a:prstGeom prst="rect">
            <a:avLst/>
          </a:prstGeom>
        </p:spPr>
      </p:pic>
      <p:sp>
        <p:nvSpPr>
          <p:cNvPr id="3" name="object 17">
            <a:hlinkClick r:id="rId7" action="ppaction://hlinksldjump"/>
            <a:extLst>
              <a:ext uri="{FF2B5EF4-FFF2-40B4-BE49-F238E27FC236}">
                <a16:creationId xmlns:a16="http://schemas.microsoft.com/office/drawing/2014/main" id="{78DAD4E6-2B0A-0901-166B-E5E0DD85C4C2}"/>
              </a:ext>
            </a:extLst>
          </p:cNvPr>
          <p:cNvSpPr/>
          <p:nvPr/>
        </p:nvSpPr>
        <p:spPr>
          <a:xfrm>
            <a:off x="11659470" y="6314432"/>
            <a:ext cx="324609" cy="298425"/>
          </a:xfrm>
          <a:custGeom>
            <a:avLst/>
            <a:gdLst/>
            <a:ahLst/>
            <a:cxnLst/>
            <a:rect l="l" t="t" r="r" b="b"/>
            <a:pathLst>
              <a:path w="535305" h="492125">
                <a:moveTo>
                  <a:pt x="535114" y="264892"/>
                </a:moveTo>
                <a:lnTo>
                  <a:pt x="267552" y="0"/>
                </a:lnTo>
                <a:lnTo>
                  <a:pt x="0" y="264892"/>
                </a:lnTo>
                <a:lnTo>
                  <a:pt x="74835" y="264536"/>
                </a:lnTo>
                <a:lnTo>
                  <a:pt x="74835" y="491639"/>
                </a:lnTo>
                <a:lnTo>
                  <a:pt x="210956" y="491639"/>
                </a:lnTo>
                <a:lnTo>
                  <a:pt x="210956" y="338649"/>
                </a:lnTo>
                <a:lnTo>
                  <a:pt x="324157" y="338649"/>
                </a:lnTo>
                <a:lnTo>
                  <a:pt x="324157" y="491639"/>
                </a:lnTo>
                <a:lnTo>
                  <a:pt x="460279" y="491639"/>
                </a:lnTo>
                <a:lnTo>
                  <a:pt x="460279" y="264536"/>
                </a:lnTo>
                <a:lnTo>
                  <a:pt x="535114" y="264892"/>
                </a:lnTo>
                <a:close/>
              </a:path>
            </a:pathLst>
          </a:custGeom>
          <a:ln w="28575">
            <a:solidFill>
              <a:srgbClr val="9E2AB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Halber Rahmen 7">
            <a:hlinkClick r:id="rId8" action="ppaction://hlinksldjump"/>
            <a:extLst>
              <a:ext uri="{FF2B5EF4-FFF2-40B4-BE49-F238E27FC236}">
                <a16:creationId xmlns:a16="http://schemas.microsoft.com/office/drawing/2014/main" id="{779718AE-67A2-ED43-10DC-D19C026EDA12}"/>
              </a:ext>
            </a:extLst>
          </p:cNvPr>
          <p:cNvSpPr/>
          <p:nvPr/>
        </p:nvSpPr>
        <p:spPr bwMode="gray">
          <a:xfrm rot="18840765">
            <a:off x="833087" y="6391636"/>
            <a:ext cx="144016" cy="144016"/>
          </a:xfrm>
          <a:prstGeom prst="halfFrame">
            <a:avLst/>
          </a:prstGeom>
          <a:solidFill>
            <a:srgbClr val="9E2AB5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BA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Halber Rahmen 10">
            <a:hlinkClick r:id="rId9" action="ppaction://hlinksldjump"/>
            <a:extLst>
              <a:ext uri="{FF2B5EF4-FFF2-40B4-BE49-F238E27FC236}">
                <a16:creationId xmlns:a16="http://schemas.microsoft.com/office/drawing/2014/main" id="{AEC89B82-C0A5-5345-94FE-E0A1681F1E1F}"/>
              </a:ext>
            </a:extLst>
          </p:cNvPr>
          <p:cNvSpPr/>
          <p:nvPr/>
        </p:nvSpPr>
        <p:spPr bwMode="gray">
          <a:xfrm rot="8041073">
            <a:off x="11221631" y="6391636"/>
            <a:ext cx="144016" cy="144016"/>
          </a:xfrm>
          <a:prstGeom prst="halfFrame">
            <a:avLst/>
          </a:prstGeom>
          <a:solidFill>
            <a:srgbClr val="9E2AB5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BA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4D8F15D1-9E48-549B-71F5-2DA2F1B380D9}"/>
              </a:ext>
            </a:extLst>
          </p:cNvPr>
          <p:cNvSpPr/>
          <p:nvPr/>
        </p:nvSpPr>
        <p:spPr>
          <a:xfrm>
            <a:off x="6949440" y="5135944"/>
            <a:ext cx="5242560" cy="1048044"/>
          </a:xfrm>
          <a:custGeom>
            <a:avLst/>
            <a:gdLst/>
            <a:ahLst/>
            <a:cxnLst/>
            <a:rect l="l" t="t" r="r" b="b"/>
            <a:pathLst>
              <a:path w="7916545" h="4418965">
                <a:moveTo>
                  <a:pt x="7915989" y="0"/>
                </a:moveTo>
                <a:lnTo>
                  <a:pt x="0" y="0"/>
                </a:lnTo>
                <a:lnTo>
                  <a:pt x="0" y="4418713"/>
                </a:lnTo>
                <a:lnTo>
                  <a:pt x="7915989" y="4418713"/>
                </a:lnTo>
                <a:lnTo>
                  <a:pt x="7915989" y="0"/>
                </a:lnTo>
                <a:close/>
              </a:path>
            </a:pathLst>
          </a:custGeom>
          <a:solidFill>
            <a:srgbClr val="00A97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86A0C002-0609-CF5E-12FC-FEBB2E733E74}"/>
              </a:ext>
            </a:extLst>
          </p:cNvPr>
          <p:cNvSpPr txBox="1"/>
          <p:nvPr/>
        </p:nvSpPr>
        <p:spPr>
          <a:xfrm>
            <a:off x="7164372" y="5290711"/>
            <a:ext cx="5027628" cy="75073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15403" marR="90490" lvl="0">
              <a:lnSpc>
                <a:spcPct val="101200"/>
              </a:lnSpc>
              <a:spcBef>
                <a:spcPts val="58"/>
              </a:spcBef>
              <a:defRPr/>
            </a:pPr>
            <a:r>
              <a:rPr lang="de-DE" sz="1600" b="1" dirty="0" err="1">
                <a:solidFill>
                  <a:srgbClr val="FFFFFF"/>
                </a:solidFill>
                <a:cs typeface="Arial"/>
              </a:rPr>
              <a:t>AQUAboss</a:t>
            </a:r>
            <a:r>
              <a:rPr lang="de-DE" sz="1600" b="1" dirty="0">
                <a:solidFill>
                  <a:srgbClr val="FFFFFF"/>
                </a:solidFill>
                <a:cs typeface="Arial"/>
              </a:rPr>
              <a:t> </a:t>
            </a:r>
            <a:r>
              <a:rPr lang="de-DE" sz="1600" b="1" dirty="0" err="1">
                <a:solidFill>
                  <a:srgbClr val="FFFFFF"/>
                </a:solidFill>
                <a:cs typeface="Arial"/>
              </a:rPr>
              <a:t>nX</a:t>
            </a:r>
            <a:r>
              <a:rPr lang="de-DE" sz="1600" b="1" dirty="0">
                <a:solidFill>
                  <a:srgbClr val="FFFFFF"/>
                </a:solidFill>
                <a:cs typeface="Arial"/>
              </a:rPr>
              <a:t> </a:t>
            </a:r>
            <a:r>
              <a:rPr lang="de-DE" sz="1600" b="1" dirty="0" err="1">
                <a:solidFill>
                  <a:srgbClr val="FFFFFF"/>
                </a:solidFill>
                <a:cs typeface="Arial"/>
              </a:rPr>
              <a:t>is</a:t>
            </a:r>
            <a:r>
              <a:rPr lang="de-DE" sz="1600" b="1" dirty="0">
                <a:solidFill>
                  <a:srgbClr val="FFFFFF"/>
                </a:solidFill>
                <a:cs typeface="Arial"/>
              </a:rPr>
              <a:t> t</a:t>
            </a:r>
            <a:r>
              <a:rPr lang="en-US" sz="1600" b="1" dirty="0" err="1">
                <a:solidFill>
                  <a:srgbClr val="FFFFFF"/>
                </a:solidFill>
                <a:cs typeface="Arial"/>
              </a:rPr>
              <a:t>ailored</a:t>
            </a:r>
            <a:r>
              <a:rPr lang="en-US" sz="1600" b="1" dirty="0">
                <a:solidFill>
                  <a:srgbClr val="FFFFFF"/>
                </a:solidFill>
                <a:cs typeface="Arial"/>
              </a:rPr>
              <a:t> to your needs! </a:t>
            </a:r>
          </a:p>
          <a:p>
            <a:pPr marL="15403" marR="90490" lvl="0">
              <a:lnSpc>
                <a:spcPct val="101200"/>
              </a:lnSpc>
              <a:spcBef>
                <a:spcPts val="58"/>
              </a:spcBef>
              <a:defRPr/>
            </a:pPr>
            <a:r>
              <a:rPr lang="en-US" sz="1600" dirty="0">
                <a:solidFill>
                  <a:srgbClr val="FFFFFF"/>
                </a:solidFill>
                <a:cs typeface="Arial"/>
              </a:rPr>
              <a:t>Our double-stage device can be set up in a linear arrangement, as a cube, or as an L shape.</a:t>
            </a:r>
            <a:r>
              <a:rPr lang="de-DE" sz="1600" dirty="0">
                <a:solidFill>
                  <a:srgbClr val="FFFFFF"/>
                </a:solidFill>
                <a:cs typeface="Arial"/>
              </a:rPr>
              <a:t> </a:t>
            </a:r>
            <a:endParaRPr lang="de-DE" sz="160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835A834-D7EF-FFF5-9D22-6D26480170C7}"/>
              </a:ext>
            </a:extLst>
          </p:cNvPr>
          <p:cNvSpPr/>
          <p:nvPr/>
        </p:nvSpPr>
        <p:spPr bwMode="gray">
          <a:xfrm>
            <a:off x="550864" y="0"/>
            <a:ext cx="2700000" cy="349849"/>
          </a:xfrm>
          <a:prstGeom prst="rect">
            <a:avLst/>
          </a:prstGeom>
          <a:solidFill>
            <a:srgbClr val="00A97A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5720" rIns="180000" bIns="45720" rtlCol="0" anchor="ctr"/>
          <a:lstStyle/>
          <a:p>
            <a:pPr lvl="0" algn="ctr">
              <a:defRPr/>
            </a:pPr>
            <a:r>
              <a:rPr lang="de-DE" sz="1400" dirty="0" err="1">
                <a:solidFill>
                  <a:srgbClr val="FFFFFF"/>
                </a:solidFill>
                <a:cs typeface="Arial"/>
              </a:rPr>
              <a:t>Reliability</a:t>
            </a:r>
            <a:endParaRPr lang="de-DE" sz="1400" dirty="0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1142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334D5-9D43-13E3-0152-911C25A2E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07524445-9557-3750-1F4B-788C164BCE89}"/>
              </a:ext>
            </a:extLst>
          </p:cNvPr>
          <p:cNvSpPr/>
          <p:nvPr/>
        </p:nvSpPr>
        <p:spPr>
          <a:xfrm>
            <a:off x="6096000" y="0"/>
            <a:ext cx="6095572" cy="6858000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10052039" y="0"/>
                </a:moveTo>
                <a:lnTo>
                  <a:pt x="0" y="0"/>
                </a:lnTo>
                <a:lnTo>
                  <a:pt x="0" y="11308556"/>
                </a:lnTo>
                <a:lnTo>
                  <a:pt x="10052039" y="11308556"/>
                </a:lnTo>
                <a:lnTo>
                  <a:pt x="10052039" y="0"/>
                </a:lnTo>
                <a:close/>
              </a:path>
            </a:pathLst>
          </a:custGeom>
          <a:solidFill>
            <a:srgbClr val="F0ED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812A7D3-683E-0A6C-B1A5-CD8130B3D48D}"/>
              </a:ext>
            </a:extLst>
          </p:cNvPr>
          <p:cNvSpPr/>
          <p:nvPr/>
        </p:nvSpPr>
        <p:spPr bwMode="gray">
          <a:xfrm>
            <a:off x="550863" y="3084010"/>
            <a:ext cx="4838720" cy="1450671"/>
          </a:xfrm>
          <a:prstGeom prst="rect">
            <a:avLst/>
          </a:prstGeom>
          <a:solidFill>
            <a:srgbClr val="F0EDE6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2F248274-F97A-2170-B8CA-C2830F66C39A}"/>
              </a:ext>
            </a:extLst>
          </p:cNvPr>
          <p:cNvSpPr txBox="1"/>
          <p:nvPr/>
        </p:nvSpPr>
        <p:spPr>
          <a:xfrm>
            <a:off x="2080049" y="3084010"/>
            <a:ext cx="3308417" cy="1450670"/>
          </a:xfrm>
          <a:prstGeom prst="rect">
            <a:avLst/>
          </a:prstGeom>
          <a:solidFill>
            <a:srgbClr val="EFECE6"/>
          </a:solidFill>
        </p:spPr>
        <p:txBody>
          <a:bodyPr vert="horz" wrap="square" lIns="180000" tIns="0" rIns="180000" bIns="0" rtlCol="0" anchor="ctr" anchorCtr="0">
            <a:normAutofit/>
          </a:bodyPr>
          <a:lstStyle/>
          <a:p>
            <a:pPr marL="23103" lvl="0" algn="ctr">
              <a:spcBef>
                <a:spcPts val="76"/>
              </a:spcBef>
              <a:defRPr/>
            </a:pPr>
            <a:r>
              <a:rPr lang="en-US" sz="1330" dirty="0" err="1">
                <a:solidFill>
                  <a:srgbClr val="000000"/>
                </a:solidFill>
                <a:cs typeface="Arial"/>
              </a:rPr>
              <a:t>AQUAboss</a:t>
            </a:r>
            <a:r>
              <a:rPr lang="en-US" sz="133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1330" dirty="0" err="1">
                <a:solidFill>
                  <a:srgbClr val="000000"/>
                </a:solidFill>
                <a:cs typeface="Arial"/>
              </a:rPr>
              <a:t>nX</a:t>
            </a:r>
            <a:r>
              <a:rPr lang="en-US" sz="1330" dirty="0">
                <a:solidFill>
                  <a:srgbClr val="000000"/>
                </a:solidFill>
                <a:latin typeface="RotisSansSerifPro"/>
              </a:rPr>
              <a:t> </a:t>
            </a:r>
            <a:r>
              <a:rPr lang="en-US" sz="1330" dirty="0">
                <a:solidFill>
                  <a:srgbClr val="000000"/>
                </a:solidFill>
                <a:cs typeface="Arial"/>
              </a:rPr>
              <a:t>automatically switches to emergency mode and helps to </a:t>
            </a:r>
            <a:r>
              <a:rPr lang="en-US" sz="1330" dirty="0">
                <a:cs typeface="Arial"/>
              </a:rPr>
              <a:t>ensure a fully automated permeate supply for your patients.</a:t>
            </a:r>
            <a:endParaRPr lang="en-US" sz="1330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481427FA-5866-FBF2-F583-CC18811C4098}"/>
              </a:ext>
            </a:extLst>
          </p:cNvPr>
          <p:cNvSpPr txBox="1"/>
          <p:nvPr/>
        </p:nvSpPr>
        <p:spPr>
          <a:xfrm>
            <a:off x="550863" y="1492011"/>
            <a:ext cx="4837603" cy="11738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1038" lvl="0" indent="-207935">
              <a:lnSpc>
                <a:spcPts val="1786"/>
              </a:lnSpc>
              <a:spcBef>
                <a:spcPts val="76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tabLst>
                <a:tab pos="167118" algn="l"/>
              </a:tabLst>
              <a:defRPr/>
            </a:pPr>
            <a:r>
              <a:rPr lang="en-US" sz="1334" dirty="0">
                <a:solidFill>
                  <a:srgbClr val="000000"/>
                </a:solidFill>
                <a:cs typeface="Arial"/>
              </a:rPr>
              <a:t>Fully </a:t>
            </a:r>
            <a:r>
              <a:rPr lang="en-US" sz="1334" b="1" dirty="0">
                <a:solidFill>
                  <a:srgbClr val="000000"/>
                </a:solidFill>
                <a:cs typeface="Arial"/>
              </a:rPr>
              <a:t>automated bypass </a:t>
            </a:r>
            <a:r>
              <a:rPr lang="en-US" sz="1334" dirty="0">
                <a:solidFill>
                  <a:srgbClr val="000000"/>
                </a:solidFill>
                <a:cs typeface="Arial"/>
              </a:rPr>
              <a:t>of a stage in the event of a failure</a:t>
            </a:r>
          </a:p>
          <a:p>
            <a:pPr marL="231038" lvl="0" indent="-207935">
              <a:lnSpc>
                <a:spcPts val="1786"/>
              </a:lnSpc>
              <a:spcBef>
                <a:spcPts val="76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tabLst>
                <a:tab pos="167118" algn="l"/>
              </a:tabLst>
              <a:defRPr/>
            </a:pPr>
            <a:r>
              <a:rPr lang="en-US" sz="1334" dirty="0">
                <a:solidFill>
                  <a:srgbClr val="000000"/>
                </a:solidFill>
                <a:cs typeface="Arial"/>
              </a:rPr>
              <a:t>Full system monitoring </a:t>
            </a:r>
          </a:p>
          <a:p>
            <a:pPr marL="231038" lvl="0" indent="-207935">
              <a:lnSpc>
                <a:spcPts val="1786"/>
              </a:lnSpc>
              <a:spcBef>
                <a:spcPts val="76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tabLst>
                <a:tab pos="167118" algn="l"/>
              </a:tabLst>
              <a:defRPr/>
            </a:pPr>
            <a:r>
              <a:rPr lang="en-US" sz="1334" dirty="0">
                <a:solidFill>
                  <a:srgbClr val="000000"/>
                </a:solidFill>
                <a:cs typeface="Arial"/>
              </a:rPr>
              <a:t>Redundant conductivity monitoring</a:t>
            </a:r>
          </a:p>
          <a:p>
            <a:pPr marL="231038" lvl="0" indent="-207935">
              <a:lnSpc>
                <a:spcPts val="1786"/>
              </a:lnSpc>
              <a:spcBef>
                <a:spcPts val="76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tabLst>
                <a:tab pos="167118" algn="l"/>
              </a:tabLst>
              <a:defRPr/>
            </a:pPr>
            <a:r>
              <a:rPr lang="en-US" sz="1334" b="1" dirty="0">
                <a:solidFill>
                  <a:srgbClr val="000000"/>
                </a:solidFill>
                <a:cs typeface="Arial"/>
              </a:rPr>
              <a:t>No manual valve positions </a:t>
            </a:r>
            <a:r>
              <a:rPr lang="en-US" sz="1334" dirty="0">
                <a:solidFill>
                  <a:srgbClr val="000000"/>
                </a:solidFill>
                <a:cs typeface="Arial"/>
              </a:rPr>
              <a:t>or manual opening of valves</a:t>
            </a:r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8DFFF151-C8BF-6FEC-C655-F6DB5C28C453}"/>
              </a:ext>
            </a:extLst>
          </p:cNvPr>
          <p:cNvSpPr txBox="1"/>
          <p:nvPr/>
        </p:nvSpPr>
        <p:spPr>
          <a:xfrm>
            <a:off x="550863" y="4905072"/>
            <a:ext cx="4953139" cy="14093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cs typeface="Arial"/>
              </a:rPr>
              <a:t>AQUAboss</a:t>
            </a:r>
            <a:r>
              <a:rPr lang="en-US" sz="16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cs typeface="Arial"/>
              </a:rPr>
              <a:t>nX</a:t>
            </a:r>
            <a:r>
              <a:rPr lang="en-US" sz="1600" dirty="0">
                <a:solidFill>
                  <a:srgbClr val="000000"/>
                </a:solidFill>
                <a:cs typeface="Arial"/>
              </a:rPr>
              <a:t> takes</a:t>
            </a:r>
            <a:r>
              <a:rPr lang="en-US" sz="1600" b="1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1600" dirty="0">
                <a:solidFill>
                  <a:srgbClr val="000000"/>
                </a:solidFill>
                <a:cs typeface="Arial"/>
              </a:rPr>
              <a:t>care of the </a:t>
            </a:r>
            <a:r>
              <a:rPr lang="en-US" sz="1600" b="1" dirty="0">
                <a:solidFill>
                  <a:srgbClr val="000000"/>
                </a:solidFill>
                <a:cs typeface="Arial"/>
              </a:rPr>
              <a:t>continuous permeate supply</a:t>
            </a:r>
            <a:r>
              <a:rPr lang="en-US" sz="1600" dirty="0">
                <a:solidFill>
                  <a:srgbClr val="000000"/>
                </a:solidFill>
                <a:cs typeface="Arial"/>
              </a:rPr>
              <a:t> in the event of an alarm –</a:t>
            </a:r>
            <a:br>
              <a:rPr lang="en-US" sz="1600" dirty="0">
                <a:solidFill>
                  <a:srgbClr val="000000"/>
                </a:solidFill>
                <a:cs typeface="Arial"/>
              </a:rPr>
            </a:br>
            <a:r>
              <a:rPr lang="en-US" sz="1600" dirty="0">
                <a:solidFill>
                  <a:schemeClr val="tx2"/>
                </a:solidFill>
                <a:cs typeface="Arial"/>
              </a:rPr>
              <a:t>no immediate action necessary from nurses or technicians.</a:t>
            </a:r>
            <a:br>
              <a:rPr lang="en-US" sz="1600" dirty="0">
                <a:solidFill>
                  <a:schemeClr val="tx2"/>
                </a:solidFill>
                <a:cs typeface="Arial"/>
              </a:rPr>
            </a:br>
            <a:endParaRPr lang="en-US" sz="1600" dirty="0">
              <a:solidFill>
                <a:schemeClr val="tx2"/>
              </a:solidFill>
              <a:cs typeface="Arial"/>
            </a:endParaRPr>
          </a:p>
          <a:p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5EF7B96-9EC8-DA17-0D32-6491ADDEBB37}"/>
              </a:ext>
            </a:extLst>
          </p:cNvPr>
          <p:cNvSpPr txBox="1"/>
          <p:nvPr/>
        </p:nvSpPr>
        <p:spPr>
          <a:xfrm>
            <a:off x="550863" y="5837009"/>
            <a:ext cx="4408483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Patent application pending at least in Germany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25BD6B7-33CE-77CE-207C-65B26A35B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567" t="21451" r="27966" b="19914"/>
          <a:stretch/>
        </p:blipFill>
        <p:spPr>
          <a:xfrm>
            <a:off x="5467540" y="3036248"/>
            <a:ext cx="549386" cy="708512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8065606D-1778-D848-B8D8-25EAAFC2A764}"/>
              </a:ext>
            </a:extLst>
          </p:cNvPr>
          <p:cNvSpPr/>
          <p:nvPr/>
        </p:nvSpPr>
        <p:spPr bwMode="gray">
          <a:xfrm>
            <a:off x="550864" y="0"/>
            <a:ext cx="2700000" cy="349849"/>
          </a:xfrm>
          <a:prstGeom prst="rect">
            <a:avLst/>
          </a:prstGeom>
          <a:solidFill>
            <a:srgbClr val="00A97A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5720" rIns="180000" bIns="45720" rtlCol="0" anchor="ctr"/>
          <a:lstStyle/>
          <a:p>
            <a:pPr lvl="0" algn="ctr">
              <a:defRPr/>
            </a:pPr>
            <a:r>
              <a:rPr lang="de-DE" sz="1400" dirty="0" err="1">
                <a:solidFill>
                  <a:srgbClr val="FFFFFF"/>
                </a:solidFill>
                <a:cs typeface="Arial"/>
              </a:rPr>
              <a:t>Reliability</a:t>
            </a:r>
            <a:endParaRPr lang="de-DE" sz="14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4" name="Halber Rahmen 13">
            <a:hlinkClick r:id="rId5" action="ppaction://hlinksldjump"/>
            <a:extLst>
              <a:ext uri="{FF2B5EF4-FFF2-40B4-BE49-F238E27FC236}">
                <a16:creationId xmlns:a16="http://schemas.microsoft.com/office/drawing/2014/main" id="{5F92AC61-D345-B67A-3E70-2F8DCB2D78A9}"/>
              </a:ext>
            </a:extLst>
          </p:cNvPr>
          <p:cNvSpPr/>
          <p:nvPr/>
        </p:nvSpPr>
        <p:spPr bwMode="gray">
          <a:xfrm rot="18840765">
            <a:off x="833087" y="6391636"/>
            <a:ext cx="144016" cy="144016"/>
          </a:xfrm>
          <a:prstGeom prst="halfFrame">
            <a:avLst/>
          </a:prstGeom>
          <a:solidFill>
            <a:srgbClr val="9E2AB5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BA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object 17">
            <a:hlinkClick r:id="rId6" action="ppaction://hlinksldjump"/>
            <a:extLst>
              <a:ext uri="{FF2B5EF4-FFF2-40B4-BE49-F238E27FC236}">
                <a16:creationId xmlns:a16="http://schemas.microsoft.com/office/drawing/2014/main" id="{C65B268B-E709-0CCC-704C-FC8C5323C9AA}"/>
              </a:ext>
            </a:extLst>
          </p:cNvPr>
          <p:cNvSpPr/>
          <p:nvPr/>
        </p:nvSpPr>
        <p:spPr>
          <a:xfrm>
            <a:off x="11659470" y="6314432"/>
            <a:ext cx="324609" cy="298425"/>
          </a:xfrm>
          <a:custGeom>
            <a:avLst/>
            <a:gdLst/>
            <a:ahLst/>
            <a:cxnLst/>
            <a:rect l="l" t="t" r="r" b="b"/>
            <a:pathLst>
              <a:path w="535305" h="492125">
                <a:moveTo>
                  <a:pt x="535114" y="264892"/>
                </a:moveTo>
                <a:lnTo>
                  <a:pt x="267552" y="0"/>
                </a:lnTo>
                <a:lnTo>
                  <a:pt x="0" y="264892"/>
                </a:lnTo>
                <a:lnTo>
                  <a:pt x="74835" y="264536"/>
                </a:lnTo>
                <a:lnTo>
                  <a:pt x="74835" y="491639"/>
                </a:lnTo>
                <a:lnTo>
                  <a:pt x="210956" y="491639"/>
                </a:lnTo>
                <a:lnTo>
                  <a:pt x="210956" y="338649"/>
                </a:lnTo>
                <a:lnTo>
                  <a:pt x="324157" y="338649"/>
                </a:lnTo>
                <a:lnTo>
                  <a:pt x="324157" y="491639"/>
                </a:lnTo>
                <a:lnTo>
                  <a:pt x="460279" y="491639"/>
                </a:lnTo>
                <a:lnTo>
                  <a:pt x="460279" y="264536"/>
                </a:lnTo>
                <a:lnTo>
                  <a:pt x="535114" y="264892"/>
                </a:lnTo>
                <a:close/>
              </a:path>
            </a:pathLst>
          </a:custGeom>
          <a:ln w="25400">
            <a:solidFill>
              <a:srgbClr val="9E2AB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Halber Rahmen 16">
            <a:hlinkClick r:id="rId7" action="ppaction://hlinksldjump"/>
            <a:extLst>
              <a:ext uri="{FF2B5EF4-FFF2-40B4-BE49-F238E27FC236}">
                <a16:creationId xmlns:a16="http://schemas.microsoft.com/office/drawing/2014/main" id="{E4F0D015-6795-F922-7AA2-EB3FF0ABCA93}"/>
              </a:ext>
            </a:extLst>
          </p:cNvPr>
          <p:cNvSpPr/>
          <p:nvPr/>
        </p:nvSpPr>
        <p:spPr bwMode="gray">
          <a:xfrm rot="8041073">
            <a:off x="11221631" y="6391636"/>
            <a:ext cx="144016" cy="144016"/>
          </a:xfrm>
          <a:prstGeom prst="halfFrame">
            <a:avLst/>
          </a:prstGeom>
          <a:solidFill>
            <a:srgbClr val="9E2AB5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BA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bject 3">
            <a:extLst>
              <a:ext uri="{FF2B5EF4-FFF2-40B4-BE49-F238E27FC236}">
                <a16:creationId xmlns:a16="http://schemas.microsoft.com/office/drawing/2014/main" id="{582AE2CD-B4CD-3E7C-866A-211AAB3B4D41}"/>
              </a:ext>
            </a:extLst>
          </p:cNvPr>
          <p:cNvSpPr txBox="1"/>
          <p:nvPr/>
        </p:nvSpPr>
        <p:spPr>
          <a:xfrm>
            <a:off x="563150" y="916980"/>
            <a:ext cx="5083506" cy="449442"/>
          </a:xfrm>
          <a:prstGeom prst="rect">
            <a:avLst/>
          </a:prstGeom>
        </p:spPr>
        <p:txBody>
          <a:bodyPr vert="horz" wrap="square" lIns="0" tIns="8471" rIns="0" bIns="0" rtlCol="0">
            <a:normAutofit/>
          </a:bodyPr>
          <a:lstStyle/>
          <a:p>
            <a:pPr marL="7701" lvl="0">
              <a:spcBef>
                <a:spcPts val="67"/>
              </a:spcBef>
              <a:defRPr/>
            </a:pPr>
            <a:r>
              <a:rPr lang="de-DE" sz="2244" dirty="0" err="1">
                <a:cs typeface="Arial"/>
              </a:rPr>
              <a:t>Automatic</a:t>
            </a:r>
            <a:r>
              <a:rPr lang="de-DE" sz="2244" dirty="0">
                <a:cs typeface="Arial"/>
              </a:rPr>
              <a:t> </a:t>
            </a:r>
            <a:r>
              <a:rPr lang="de-DE" sz="2244" dirty="0" err="1">
                <a:cs typeface="Arial"/>
              </a:rPr>
              <a:t>emergency</a:t>
            </a:r>
            <a:r>
              <a:rPr lang="de-DE" sz="2244" dirty="0">
                <a:cs typeface="Arial"/>
              </a:rPr>
              <a:t> </a:t>
            </a:r>
            <a:r>
              <a:rPr lang="de-DE" sz="2244" dirty="0" err="1">
                <a:cs typeface="Arial"/>
              </a:rPr>
              <a:t>mode</a:t>
            </a:r>
            <a:endParaRPr lang="de-DE" sz="2244" dirty="0">
              <a:solidFill>
                <a:srgbClr val="00A97A"/>
              </a:solidFill>
              <a:cs typeface="Arial"/>
            </a:endParaRPr>
          </a:p>
        </p:txBody>
      </p:sp>
      <p:pic>
        <p:nvPicPr>
          <p:cNvPr id="3" name="Grafik 2" descr="Ein Bild, das Maschine, Haushaltsgerät, Silber, Motor enthält.&#10;&#10;KI-generierte Inhalte können fehlerhaft sein.">
            <a:extLst>
              <a:ext uri="{FF2B5EF4-FFF2-40B4-BE49-F238E27FC236}">
                <a16:creationId xmlns:a16="http://schemas.microsoft.com/office/drawing/2014/main" id="{D659A342-B308-C689-6B18-94D323DEC6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214"/>
            <a:ext cx="6476786" cy="647678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D5EFEBD-0582-B6BC-7162-A6BCF7DED9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935666" y="-94109"/>
            <a:ext cx="1346200" cy="1346200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74AC25A8-66B4-EFA8-ED9B-FC596B755489}"/>
              </a:ext>
            </a:extLst>
          </p:cNvPr>
          <p:cNvSpPr txBox="1"/>
          <p:nvPr/>
        </p:nvSpPr>
        <p:spPr>
          <a:xfrm>
            <a:off x="11056516" y="1087675"/>
            <a:ext cx="1104499" cy="1227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711E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PATENTED TECHNOLOGY</a:t>
            </a:r>
            <a:r>
              <a:rPr kumimoji="0" lang="de-DE" sz="800" b="0" i="0" u="none" strike="noStrike" kern="1200" cap="none" spc="0" normalizeH="0" baseline="30000" noProof="0" dirty="0">
                <a:ln>
                  <a:noFill/>
                </a:ln>
                <a:solidFill>
                  <a:srgbClr val="711E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BFCF271-A6D7-C413-CD80-73A6D5659D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81959" y="3085864"/>
            <a:ext cx="1450670" cy="1450670"/>
          </a:xfrm>
          <a:prstGeom prst="rect">
            <a:avLst/>
          </a:prstGeom>
        </p:spPr>
      </p:pic>
      <p:sp>
        <p:nvSpPr>
          <p:cNvPr id="7" name="Rechteck 6">
            <a:hlinkClick r:id="rId6" action="ppaction://hlinksldjump"/>
            <a:extLst>
              <a:ext uri="{FF2B5EF4-FFF2-40B4-BE49-F238E27FC236}">
                <a16:creationId xmlns:a16="http://schemas.microsoft.com/office/drawing/2014/main" id="{454545EE-095E-02F7-2B9E-2EECB33F29AE}"/>
              </a:ext>
            </a:extLst>
          </p:cNvPr>
          <p:cNvSpPr/>
          <p:nvPr/>
        </p:nvSpPr>
        <p:spPr bwMode="gray">
          <a:xfrm>
            <a:off x="11553713" y="6197009"/>
            <a:ext cx="548163" cy="50500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202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7">
            <a:hlinkClick r:id="rId2" action="ppaction://hlinksldjump"/>
            <a:extLst>
              <a:ext uri="{FF2B5EF4-FFF2-40B4-BE49-F238E27FC236}">
                <a16:creationId xmlns:a16="http://schemas.microsoft.com/office/drawing/2014/main" id="{D35D7BE6-8049-3779-0059-58A56CE02466}"/>
              </a:ext>
            </a:extLst>
          </p:cNvPr>
          <p:cNvSpPr>
            <a:spLocks/>
          </p:cNvSpPr>
          <p:nvPr/>
        </p:nvSpPr>
        <p:spPr>
          <a:xfrm>
            <a:off x="9828994" y="3378485"/>
            <a:ext cx="1812143" cy="360000"/>
          </a:xfrm>
          <a:custGeom>
            <a:avLst/>
            <a:gdLst/>
            <a:ahLst/>
            <a:cxnLst/>
            <a:rect l="l" t="t" r="r" b="b"/>
            <a:pathLst>
              <a:path w="3322954" h="573404">
                <a:moveTo>
                  <a:pt x="286399" y="0"/>
                </a:moveTo>
                <a:lnTo>
                  <a:pt x="239944" y="3748"/>
                </a:lnTo>
                <a:lnTo>
                  <a:pt x="195875" y="14600"/>
                </a:lnTo>
                <a:lnTo>
                  <a:pt x="154782" y="31967"/>
                </a:lnTo>
                <a:lnTo>
                  <a:pt x="117256" y="55258"/>
                </a:lnTo>
                <a:lnTo>
                  <a:pt x="83884" y="83884"/>
                </a:lnTo>
                <a:lnTo>
                  <a:pt x="55258" y="117256"/>
                </a:lnTo>
                <a:lnTo>
                  <a:pt x="31967" y="154782"/>
                </a:lnTo>
                <a:lnTo>
                  <a:pt x="14600" y="195875"/>
                </a:lnTo>
                <a:lnTo>
                  <a:pt x="3748" y="239944"/>
                </a:lnTo>
                <a:lnTo>
                  <a:pt x="0" y="286399"/>
                </a:lnTo>
                <a:lnTo>
                  <a:pt x="3748" y="332854"/>
                </a:lnTo>
                <a:lnTo>
                  <a:pt x="14600" y="376923"/>
                </a:lnTo>
                <a:lnTo>
                  <a:pt x="31967" y="418016"/>
                </a:lnTo>
                <a:lnTo>
                  <a:pt x="55258" y="455543"/>
                </a:lnTo>
                <a:lnTo>
                  <a:pt x="83884" y="488914"/>
                </a:lnTo>
                <a:lnTo>
                  <a:pt x="117256" y="517540"/>
                </a:lnTo>
                <a:lnTo>
                  <a:pt x="154782" y="540831"/>
                </a:lnTo>
                <a:lnTo>
                  <a:pt x="195875" y="558198"/>
                </a:lnTo>
                <a:lnTo>
                  <a:pt x="239944" y="569050"/>
                </a:lnTo>
                <a:lnTo>
                  <a:pt x="286399" y="572799"/>
                </a:lnTo>
                <a:lnTo>
                  <a:pt x="3036399" y="572799"/>
                </a:lnTo>
                <a:lnTo>
                  <a:pt x="3082854" y="569050"/>
                </a:lnTo>
                <a:lnTo>
                  <a:pt x="3126923" y="558198"/>
                </a:lnTo>
                <a:lnTo>
                  <a:pt x="3168016" y="540831"/>
                </a:lnTo>
                <a:lnTo>
                  <a:pt x="3205543" y="517540"/>
                </a:lnTo>
                <a:lnTo>
                  <a:pt x="3238914" y="488914"/>
                </a:lnTo>
                <a:lnTo>
                  <a:pt x="3267540" y="455543"/>
                </a:lnTo>
                <a:lnTo>
                  <a:pt x="3290831" y="418016"/>
                </a:lnTo>
                <a:lnTo>
                  <a:pt x="3308198" y="376923"/>
                </a:lnTo>
                <a:lnTo>
                  <a:pt x="3319050" y="332854"/>
                </a:lnTo>
                <a:lnTo>
                  <a:pt x="3322799" y="286399"/>
                </a:lnTo>
                <a:lnTo>
                  <a:pt x="3319050" y="239944"/>
                </a:lnTo>
                <a:lnTo>
                  <a:pt x="3308198" y="195875"/>
                </a:lnTo>
                <a:lnTo>
                  <a:pt x="3290831" y="154782"/>
                </a:lnTo>
                <a:lnTo>
                  <a:pt x="3267540" y="117256"/>
                </a:lnTo>
                <a:lnTo>
                  <a:pt x="3238914" y="83884"/>
                </a:lnTo>
                <a:lnTo>
                  <a:pt x="3205543" y="55258"/>
                </a:lnTo>
                <a:lnTo>
                  <a:pt x="3168016" y="31967"/>
                </a:lnTo>
                <a:lnTo>
                  <a:pt x="3126923" y="14600"/>
                </a:lnTo>
                <a:lnTo>
                  <a:pt x="3082854" y="3748"/>
                </a:lnTo>
                <a:lnTo>
                  <a:pt x="3036399" y="0"/>
                </a:lnTo>
                <a:lnTo>
                  <a:pt x="286399" y="0"/>
                </a:lnTo>
                <a:close/>
              </a:path>
            </a:pathLst>
          </a:custGeom>
          <a:ln w="12700">
            <a:solidFill>
              <a:srgbClr val="9E2AB5"/>
            </a:solidFill>
          </a:ln>
        </p:spPr>
        <p:txBody>
          <a:bodyPr wrap="square" lIns="0" tIns="0" rIns="0" bIns="0" rtlCol="0" anchor="ctr" anchorCtr="0"/>
          <a:lstStyle/>
          <a:p>
            <a:pPr marL="4670" lvl="0" algn="ctr" defTabSz="336244">
              <a:spcBef>
                <a:spcPts val="41"/>
              </a:spcBef>
              <a:defRPr/>
            </a:pPr>
            <a:r>
              <a:rPr lang="en-US" sz="1200" kern="0" dirty="0">
                <a:solidFill>
                  <a:srgbClr val="9E2AB5"/>
                </a:solidFill>
                <a:cs typeface="Arial"/>
              </a:rPr>
              <a:t>Quiet operation</a:t>
            </a:r>
          </a:p>
        </p:txBody>
      </p:sp>
      <p:sp>
        <p:nvSpPr>
          <p:cNvPr id="5" name="object 1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AA0E0EF-DDEF-C97F-F6D0-7F4EBC23540E}"/>
              </a:ext>
            </a:extLst>
          </p:cNvPr>
          <p:cNvSpPr/>
          <p:nvPr/>
        </p:nvSpPr>
        <p:spPr>
          <a:xfrm>
            <a:off x="11659470" y="6314432"/>
            <a:ext cx="324609" cy="298425"/>
          </a:xfrm>
          <a:custGeom>
            <a:avLst/>
            <a:gdLst/>
            <a:ahLst/>
            <a:cxnLst/>
            <a:rect l="l" t="t" r="r" b="b"/>
            <a:pathLst>
              <a:path w="535305" h="492125">
                <a:moveTo>
                  <a:pt x="535114" y="264892"/>
                </a:moveTo>
                <a:lnTo>
                  <a:pt x="267552" y="0"/>
                </a:lnTo>
                <a:lnTo>
                  <a:pt x="0" y="264892"/>
                </a:lnTo>
                <a:lnTo>
                  <a:pt x="74835" y="264536"/>
                </a:lnTo>
                <a:lnTo>
                  <a:pt x="74835" y="491639"/>
                </a:lnTo>
                <a:lnTo>
                  <a:pt x="210956" y="491639"/>
                </a:lnTo>
                <a:lnTo>
                  <a:pt x="210956" y="338649"/>
                </a:lnTo>
                <a:lnTo>
                  <a:pt x="324157" y="338649"/>
                </a:lnTo>
                <a:lnTo>
                  <a:pt x="324157" y="491639"/>
                </a:lnTo>
                <a:lnTo>
                  <a:pt x="460279" y="491639"/>
                </a:lnTo>
                <a:lnTo>
                  <a:pt x="460279" y="264536"/>
                </a:lnTo>
                <a:lnTo>
                  <a:pt x="535114" y="264892"/>
                </a:lnTo>
                <a:close/>
              </a:path>
            </a:pathLst>
          </a:custGeom>
          <a:ln w="28575">
            <a:solidFill>
              <a:srgbClr val="9E2AB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Halber Rahmen 5">
            <a:hlinkClick r:id="rId3" action="ppaction://hlinksldjump"/>
            <a:extLst>
              <a:ext uri="{FF2B5EF4-FFF2-40B4-BE49-F238E27FC236}">
                <a16:creationId xmlns:a16="http://schemas.microsoft.com/office/drawing/2014/main" id="{59123EB6-8ABA-8553-3A34-7FF96111B54D}"/>
              </a:ext>
            </a:extLst>
          </p:cNvPr>
          <p:cNvSpPr/>
          <p:nvPr/>
        </p:nvSpPr>
        <p:spPr bwMode="gray">
          <a:xfrm rot="18840765">
            <a:off x="833087" y="6391636"/>
            <a:ext cx="144016" cy="144016"/>
          </a:xfrm>
          <a:prstGeom prst="halfFrame">
            <a:avLst/>
          </a:prstGeom>
          <a:solidFill>
            <a:srgbClr val="9E2AB5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BA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Halber Rahmen 6">
            <a:hlinkClick r:id="rId4" action="ppaction://hlinksldjump"/>
            <a:extLst>
              <a:ext uri="{FF2B5EF4-FFF2-40B4-BE49-F238E27FC236}">
                <a16:creationId xmlns:a16="http://schemas.microsoft.com/office/drawing/2014/main" id="{D9AE74DA-C9CE-4909-F3A4-A00268A14E98}"/>
              </a:ext>
            </a:extLst>
          </p:cNvPr>
          <p:cNvSpPr/>
          <p:nvPr/>
        </p:nvSpPr>
        <p:spPr bwMode="gray">
          <a:xfrm rot="8041073">
            <a:off x="11221631" y="6391636"/>
            <a:ext cx="144016" cy="144016"/>
          </a:xfrm>
          <a:prstGeom prst="halfFrame">
            <a:avLst/>
          </a:prstGeom>
          <a:solidFill>
            <a:srgbClr val="9E2AB5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BA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Abgerundetes Rechteck 8">
            <a:hlinkClick r:id="rId4" action="ppaction://hlinksldjump"/>
            <a:extLst>
              <a:ext uri="{FF2B5EF4-FFF2-40B4-BE49-F238E27FC236}">
                <a16:creationId xmlns:a16="http://schemas.microsoft.com/office/drawing/2014/main" id="{A24F3AC1-F9B6-C1C2-9980-B1AD37AD8407}"/>
              </a:ext>
            </a:extLst>
          </p:cNvPr>
          <p:cNvSpPr/>
          <p:nvPr/>
        </p:nvSpPr>
        <p:spPr bwMode="gray">
          <a:xfrm>
            <a:off x="2046135" y="1663715"/>
            <a:ext cx="1800000" cy="360000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9E2AB5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670" lvl="0" algn="ctr" defTabSz="336244">
              <a:spcBef>
                <a:spcPts val="41"/>
              </a:spcBef>
              <a:defRPr/>
            </a:pPr>
            <a:r>
              <a:rPr lang="en-US" sz="1200" kern="0" dirty="0">
                <a:solidFill>
                  <a:srgbClr val="9E2AB5"/>
                </a:solidFill>
                <a:cs typeface="Arial"/>
              </a:rPr>
              <a:t>Remote monitoring</a:t>
            </a:r>
          </a:p>
        </p:txBody>
      </p:sp>
      <p:sp>
        <p:nvSpPr>
          <p:cNvPr id="10" name="Abgerundetes Rechteck 9">
            <a:hlinkClick r:id="rId5" action="ppaction://hlinksldjump"/>
            <a:extLst>
              <a:ext uri="{FF2B5EF4-FFF2-40B4-BE49-F238E27FC236}">
                <a16:creationId xmlns:a16="http://schemas.microsoft.com/office/drawing/2014/main" id="{43949AA6-6D6E-59A0-134E-93C9CBB076ED}"/>
              </a:ext>
            </a:extLst>
          </p:cNvPr>
          <p:cNvSpPr/>
          <p:nvPr/>
        </p:nvSpPr>
        <p:spPr bwMode="gray">
          <a:xfrm>
            <a:off x="1712516" y="4509987"/>
            <a:ext cx="2133619" cy="360000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9E2AB5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670" lvl="0" algn="ctr" defTabSz="336244">
              <a:spcBef>
                <a:spcPts val="41"/>
              </a:spcBef>
              <a:defRPr/>
            </a:pPr>
            <a:r>
              <a:rPr lang="en-US" sz="1200" kern="0" dirty="0">
                <a:solidFill>
                  <a:srgbClr val="9E2AB5"/>
                </a:solidFill>
                <a:cs typeface="Arial"/>
              </a:rPr>
              <a:t>Display emergency mode</a:t>
            </a:r>
          </a:p>
        </p:txBody>
      </p:sp>
      <p:sp>
        <p:nvSpPr>
          <p:cNvPr id="11" name="object 14">
            <a:extLst>
              <a:ext uri="{FF2B5EF4-FFF2-40B4-BE49-F238E27FC236}">
                <a16:creationId xmlns:a16="http://schemas.microsoft.com/office/drawing/2014/main" id="{DC1C3AD9-DAC0-2A31-C5EB-C83957155192}"/>
              </a:ext>
            </a:extLst>
          </p:cNvPr>
          <p:cNvSpPr txBox="1"/>
          <p:nvPr/>
        </p:nvSpPr>
        <p:spPr>
          <a:xfrm>
            <a:off x="885003" y="1100351"/>
            <a:ext cx="1230807" cy="1933325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ts val="14981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554" b="0" i="0" u="none" strike="noStrike" kern="0" cap="none" spc="9" normalizeH="0" baseline="0" noProof="0" dirty="0">
                <a:ln>
                  <a:noFill/>
                </a:ln>
                <a:solidFill>
                  <a:srgbClr val="00A97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14554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B2FA6A81-12E1-6C25-BDB0-06AC1D73B3B1}"/>
              </a:ext>
            </a:extLst>
          </p:cNvPr>
          <p:cNvSpPr txBox="1"/>
          <p:nvPr/>
        </p:nvSpPr>
        <p:spPr>
          <a:xfrm>
            <a:off x="551385" y="3968824"/>
            <a:ext cx="1353888" cy="1933325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ts val="14981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554" b="0" i="0" u="none" strike="noStrike" kern="0" cap="none" spc="9" normalizeH="0" baseline="0" noProof="0" dirty="0">
                <a:ln>
                  <a:noFill/>
                </a:ln>
                <a:solidFill>
                  <a:srgbClr val="00A97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endParaRPr kumimoji="0" sz="14554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F814DC3C-52F4-5479-FB35-622C1EFFAC16}"/>
              </a:ext>
            </a:extLst>
          </p:cNvPr>
          <p:cNvSpPr txBox="1"/>
          <p:nvPr/>
        </p:nvSpPr>
        <p:spPr>
          <a:xfrm>
            <a:off x="8750588" y="2576662"/>
            <a:ext cx="1230807" cy="1933325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ts val="14981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554" b="0" i="0" u="none" strike="noStrike" kern="0" cap="none" spc="9" normalizeH="0" baseline="0" noProof="0" dirty="0">
                <a:ln>
                  <a:noFill/>
                </a:ln>
                <a:solidFill>
                  <a:srgbClr val="00A97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14554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71D753F-3C84-820A-B673-E91167DDD7E3}"/>
              </a:ext>
            </a:extLst>
          </p:cNvPr>
          <p:cNvSpPr/>
          <p:nvPr/>
        </p:nvSpPr>
        <p:spPr bwMode="gray">
          <a:xfrm>
            <a:off x="550864" y="0"/>
            <a:ext cx="2700000" cy="349849"/>
          </a:xfrm>
          <a:prstGeom prst="rect">
            <a:avLst/>
          </a:prstGeom>
          <a:solidFill>
            <a:srgbClr val="00A97A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5720" rIns="180000" bIns="45720" rtlCol="0" anchor="ctr"/>
          <a:lstStyle/>
          <a:p>
            <a:pPr algn="ctr"/>
            <a:r>
              <a:rPr lang="en-US" sz="1400" dirty="0"/>
              <a:t>Leveled-up usability concept</a:t>
            </a:r>
          </a:p>
        </p:txBody>
      </p:sp>
      <p:pic>
        <p:nvPicPr>
          <p:cNvPr id="4" name="Grafik 3" descr="Ein Bild, das Maschine, Haushaltsgerät, Design enthält.&#10;&#10;KI-generierte Inhalte können fehlerhaft sein.">
            <a:extLst>
              <a:ext uri="{FF2B5EF4-FFF2-40B4-BE49-F238E27FC236}">
                <a16:creationId xmlns:a16="http://schemas.microsoft.com/office/drawing/2014/main" id="{A69AF598-2C3B-AFFE-6DCE-C717942646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836" y="774552"/>
            <a:ext cx="5959736" cy="595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31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03254-EAEB-04C5-685C-3E196745B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BBFC0D4-0F07-D383-BA92-B270C72709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-764"/>
          <a:stretch>
            <a:fillRect/>
          </a:stretch>
        </p:blipFill>
        <p:spPr bwMode="auto">
          <a:xfrm>
            <a:off x="6096428" y="-1"/>
            <a:ext cx="6095572" cy="691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B4B23507-ECC8-1175-831C-F2A623BA1CC1}"/>
              </a:ext>
            </a:extLst>
          </p:cNvPr>
          <p:cNvSpPr txBox="1"/>
          <p:nvPr/>
        </p:nvSpPr>
        <p:spPr>
          <a:xfrm>
            <a:off x="550863" y="1837497"/>
            <a:ext cx="4630401" cy="7051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1038" lvl="0" indent="-207935">
              <a:lnSpc>
                <a:spcPts val="1786"/>
              </a:lnSpc>
              <a:spcBef>
                <a:spcPts val="76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tabLst>
                <a:tab pos="167118" algn="l"/>
              </a:tabLst>
              <a:defRPr/>
            </a:pPr>
            <a:r>
              <a:rPr lang="en-US" sz="1334" dirty="0">
                <a:solidFill>
                  <a:srgbClr val="000000"/>
                </a:solidFill>
                <a:cs typeface="Arial"/>
              </a:rPr>
              <a:t>15” touchscreen</a:t>
            </a:r>
          </a:p>
          <a:p>
            <a:pPr marL="231038" lvl="0" indent="-207935">
              <a:lnSpc>
                <a:spcPts val="1786"/>
              </a:lnSpc>
              <a:spcBef>
                <a:spcPts val="76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tabLst>
                <a:tab pos="167118" algn="l"/>
              </a:tabLst>
              <a:defRPr/>
            </a:pPr>
            <a:r>
              <a:rPr lang="en-US" sz="1334" dirty="0">
                <a:solidFill>
                  <a:srgbClr val="14B085"/>
                </a:solidFill>
                <a:cs typeface="Arial"/>
              </a:rPr>
              <a:t>Monitoring software as standard </a:t>
            </a:r>
          </a:p>
          <a:p>
            <a:pPr marL="231038" lvl="0" indent="-207935">
              <a:lnSpc>
                <a:spcPts val="1786"/>
              </a:lnSpc>
              <a:spcBef>
                <a:spcPts val="76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tabLst>
                <a:tab pos="167118" algn="l"/>
              </a:tabLst>
              <a:defRPr/>
            </a:pPr>
            <a:r>
              <a:rPr lang="en-US" sz="1334" dirty="0">
                <a:solidFill>
                  <a:srgbClr val="000000"/>
                </a:solidFill>
                <a:cs typeface="Arial"/>
              </a:rPr>
              <a:t>Dual-conductivity monitoring</a:t>
            </a:r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87A3C9CA-B2B2-8411-CC92-EF0C226CAE90}"/>
              </a:ext>
            </a:extLst>
          </p:cNvPr>
          <p:cNvSpPr txBox="1"/>
          <p:nvPr/>
        </p:nvSpPr>
        <p:spPr>
          <a:xfrm>
            <a:off x="550863" y="4568907"/>
            <a:ext cx="4953139" cy="7527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lvl="0">
              <a:spcBef>
                <a:spcPts val="110"/>
              </a:spcBef>
              <a:defRPr/>
            </a:pPr>
            <a:r>
              <a:rPr lang="en-US" sz="1600" dirty="0" err="1">
                <a:solidFill>
                  <a:srgbClr val="000000"/>
                </a:solidFill>
                <a:cs typeface="Arial"/>
              </a:rPr>
              <a:t>AQUAboss</a:t>
            </a:r>
            <a:r>
              <a:rPr lang="en-US" sz="16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cs typeface="Arial"/>
              </a:rPr>
              <a:t>nX</a:t>
            </a:r>
            <a:r>
              <a:rPr lang="en-US" sz="1600" dirty="0">
                <a:solidFill>
                  <a:srgbClr val="000000"/>
                </a:solidFill>
                <a:cs typeface="Arial"/>
              </a:rPr>
              <a:t> monitors and visualizes </a:t>
            </a:r>
            <a:r>
              <a:rPr lang="en-US" sz="1600" b="1" dirty="0">
                <a:solidFill>
                  <a:srgbClr val="000000"/>
                </a:solidFill>
                <a:cs typeface="Arial"/>
              </a:rPr>
              <a:t>permeate temperature, conductivity, and flow</a:t>
            </a:r>
            <a:r>
              <a:rPr lang="en-US" sz="1600" dirty="0">
                <a:solidFill>
                  <a:srgbClr val="000000"/>
                </a:solidFill>
                <a:cs typeface="Arial"/>
              </a:rPr>
              <a:t>, displaying this data </a:t>
            </a:r>
            <a:r>
              <a:rPr lang="en-US" sz="1600" dirty="0">
                <a:solidFill>
                  <a:srgbClr val="00A97A"/>
                </a:solidFill>
                <a:cs typeface="Arial"/>
              </a:rPr>
              <a:t>remotely and on the screen as a graph.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21C80DF-847F-FBB7-8EA8-023F91683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567" t="21451" r="27966" b="19914"/>
          <a:stretch/>
        </p:blipFill>
        <p:spPr>
          <a:xfrm>
            <a:off x="5468099" y="2867856"/>
            <a:ext cx="549386" cy="708512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4CB8F719-9361-23E1-00DD-9AD34A496816}"/>
              </a:ext>
            </a:extLst>
          </p:cNvPr>
          <p:cNvSpPr/>
          <p:nvPr/>
        </p:nvSpPr>
        <p:spPr bwMode="gray">
          <a:xfrm>
            <a:off x="550864" y="0"/>
            <a:ext cx="2700000" cy="349849"/>
          </a:xfrm>
          <a:prstGeom prst="rect">
            <a:avLst/>
          </a:prstGeom>
          <a:solidFill>
            <a:srgbClr val="00A97A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5720" rIns="180000" bIns="45720" rtlCol="0" anchor="ctr"/>
          <a:lstStyle/>
          <a:p>
            <a:pPr algn="ctr"/>
            <a:r>
              <a:rPr lang="en-US" sz="1400" dirty="0"/>
              <a:t>Leveled-up usability</a:t>
            </a:r>
          </a:p>
        </p:txBody>
      </p:sp>
      <p:sp>
        <p:nvSpPr>
          <p:cNvPr id="14" name="Halber Rahmen 13">
            <a:hlinkClick r:id="rId5" action="ppaction://hlinksldjump"/>
            <a:extLst>
              <a:ext uri="{FF2B5EF4-FFF2-40B4-BE49-F238E27FC236}">
                <a16:creationId xmlns:a16="http://schemas.microsoft.com/office/drawing/2014/main" id="{C94BC80A-78D1-EB21-8DDF-0C2EAB753D9B}"/>
              </a:ext>
            </a:extLst>
          </p:cNvPr>
          <p:cNvSpPr/>
          <p:nvPr/>
        </p:nvSpPr>
        <p:spPr bwMode="gray">
          <a:xfrm rot="18840765">
            <a:off x="833087" y="6391636"/>
            <a:ext cx="144016" cy="144016"/>
          </a:xfrm>
          <a:prstGeom prst="halfFrame">
            <a:avLst/>
          </a:prstGeom>
          <a:solidFill>
            <a:srgbClr val="9E2AB5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BA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object 17">
            <a:hlinkClick r:id="rId5" action="ppaction://hlinksldjump"/>
            <a:extLst>
              <a:ext uri="{FF2B5EF4-FFF2-40B4-BE49-F238E27FC236}">
                <a16:creationId xmlns:a16="http://schemas.microsoft.com/office/drawing/2014/main" id="{23B1CF44-8BF6-03E5-3A79-AC4B357E8165}"/>
              </a:ext>
            </a:extLst>
          </p:cNvPr>
          <p:cNvSpPr/>
          <p:nvPr/>
        </p:nvSpPr>
        <p:spPr>
          <a:xfrm>
            <a:off x="11659470" y="6314432"/>
            <a:ext cx="324609" cy="298425"/>
          </a:xfrm>
          <a:custGeom>
            <a:avLst/>
            <a:gdLst/>
            <a:ahLst/>
            <a:cxnLst/>
            <a:rect l="l" t="t" r="r" b="b"/>
            <a:pathLst>
              <a:path w="535305" h="492125">
                <a:moveTo>
                  <a:pt x="535114" y="264892"/>
                </a:moveTo>
                <a:lnTo>
                  <a:pt x="267552" y="0"/>
                </a:lnTo>
                <a:lnTo>
                  <a:pt x="0" y="264892"/>
                </a:lnTo>
                <a:lnTo>
                  <a:pt x="74835" y="264536"/>
                </a:lnTo>
                <a:lnTo>
                  <a:pt x="74835" y="491639"/>
                </a:lnTo>
                <a:lnTo>
                  <a:pt x="210956" y="491639"/>
                </a:lnTo>
                <a:lnTo>
                  <a:pt x="210956" y="338649"/>
                </a:lnTo>
                <a:lnTo>
                  <a:pt x="324157" y="338649"/>
                </a:lnTo>
                <a:lnTo>
                  <a:pt x="324157" y="491639"/>
                </a:lnTo>
                <a:lnTo>
                  <a:pt x="460279" y="491639"/>
                </a:lnTo>
                <a:lnTo>
                  <a:pt x="460279" y="264536"/>
                </a:lnTo>
                <a:lnTo>
                  <a:pt x="535114" y="264892"/>
                </a:lnTo>
                <a:close/>
              </a:path>
            </a:pathLst>
          </a:custGeom>
          <a:ln w="25400">
            <a:solidFill>
              <a:srgbClr val="9E2AB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Halber Rahmen 16">
            <a:hlinkClick r:id="rId6" action="ppaction://hlinksldjump"/>
            <a:extLst>
              <a:ext uri="{FF2B5EF4-FFF2-40B4-BE49-F238E27FC236}">
                <a16:creationId xmlns:a16="http://schemas.microsoft.com/office/drawing/2014/main" id="{469CE4D6-F718-8220-2C6F-C67A386BFF86}"/>
              </a:ext>
            </a:extLst>
          </p:cNvPr>
          <p:cNvSpPr/>
          <p:nvPr/>
        </p:nvSpPr>
        <p:spPr bwMode="gray">
          <a:xfrm rot="8041073">
            <a:off x="11221631" y="6391636"/>
            <a:ext cx="144016" cy="144016"/>
          </a:xfrm>
          <a:prstGeom prst="halfFrame">
            <a:avLst/>
          </a:prstGeom>
          <a:solidFill>
            <a:srgbClr val="9E2AB5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BA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bject 3">
            <a:extLst>
              <a:ext uri="{FF2B5EF4-FFF2-40B4-BE49-F238E27FC236}">
                <a16:creationId xmlns:a16="http://schemas.microsoft.com/office/drawing/2014/main" id="{0065D5B4-3CB5-82C9-7160-6D965EB83600}"/>
              </a:ext>
            </a:extLst>
          </p:cNvPr>
          <p:cNvSpPr txBox="1"/>
          <p:nvPr/>
        </p:nvSpPr>
        <p:spPr>
          <a:xfrm>
            <a:off x="563150" y="908819"/>
            <a:ext cx="4940852" cy="699256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lvl="0">
              <a:spcBef>
                <a:spcPts val="67"/>
              </a:spcBef>
              <a:defRPr/>
            </a:pPr>
            <a:r>
              <a:rPr lang="de-DE" sz="2244" dirty="0" err="1">
                <a:solidFill>
                  <a:srgbClr val="00A97A"/>
                </a:solidFill>
                <a:cs typeface="Arial"/>
              </a:rPr>
              <a:t>Stay</a:t>
            </a:r>
            <a:r>
              <a:rPr lang="de-DE" sz="2244" dirty="0">
                <a:solidFill>
                  <a:srgbClr val="00A97A"/>
                </a:solidFill>
                <a:cs typeface="Arial"/>
              </a:rPr>
              <a:t> </a:t>
            </a:r>
            <a:r>
              <a:rPr lang="de-DE" sz="2244" dirty="0" err="1">
                <a:solidFill>
                  <a:srgbClr val="00A97A"/>
                </a:solidFill>
                <a:cs typeface="Arial"/>
              </a:rPr>
              <a:t>connected</a:t>
            </a:r>
            <a:r>
              <a:rPr lang="de-DE" sz="2244" dirty="0">
                <a:solidFill>
                  <a:srgbClr val="00A97A"/>
                </a:solidFill>
                <a:cs typeface="Arial"/>
              </a:rPr>
              <a:t>! </a:t>
            </a:r>
            <a:br>
              <a:rPr lang="de-DE" sz="2244" dirty="0">
                <a:solidFill>
                  <a:srgbClr val="00A97A"/>
                </a:solidFill>
                <a:cs typeface="Arial"/>
              </a:rPr>
            </a:br>
            <a:r>
              <a:rPr lang="de-DE" sz="2244" dirty="0">
                <a:solidFill>
                  <a:srgbClr val="000000"/>
                </a:solidFill>
                <a:cs typeface="Arial"/>
              </a:rPr>
              <a:t>Remote and on-</a:t>
            </a:r>
            <a:r>
              <a:rPr lang="de-DE" sz="2244" dirty="0" err="1">
                <a:solidFill>
                  <a:srgbClr val="000000"/>
                </a:solidFill>
                <a:cs typeface="Arial"/>
              </a:rPr>
              <a:t>device</a:t>
            </a:r>
            <a:r>
              <a:rPr lang="de-DE" sz="2244" dirty="0">
                <a:solidFill>
                  <a:srgbClr val="000000"/>
                </a:solidFill>
                <a:cs typeface="Arial"/>
              </a:rPr>
              <a:t> </a:t>
            </a:r>
            <a:r>
              <a:rPr lang="de-DE" sz="2244" dirty="0" err="1">
                <a:solidFill>
                  <a:srgbClr val="000000"/>
                </a:solidFill>
                <a:cs typeface="Arial"/>
              </a:rPr>
              <a:t>monitoring</a:t>
            </a:r>
            <a:endParaRPr lang="de-DE" sz="2244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250064CB-B1D3-6C4F-BFBE-2546778B71BF}"/>
              </a:ext>
            </a:extLst>
          </p:cNvPr>
          <p:cNvSpPr/>
          <p:nvPr/>
        </p:nvSpPr>
        <p:spPr bwMode="gray">
          <a:xfrm>
            <a:off x="550863" y="2899755"/>
            <a:ext cx="4838720" cy="1450671"/>
          </a:xfrm>
          <a:prstGeom prst="rect">
            <a:avLst/>
          </a:prstGeom>
          <a:solidFill>
            <a:srgbClr val="F0EDE6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 8">
            <a:extLst>
              <a:ext uri="{FF2B5EF4-FFF2-40B4-BE49-F238E27FC236}">
                <a16:creationId xmlns:a16="http://schemas.microsoft.com/office/drawing/2014/main" id="{39BC49D9-49F7-1BF2-89D1-90B947E5999E}"/>
              </a:ext>
            </a:extLst>
          </p:cNvPr>
          <p:cNvSpPr txBox="1"/>
          <p:nvPr/>
        </p:nvSpPr>
        <p:spPr>
          <a:xfrm>
            <a:off x="2080049" y="2899800"/>
            <a:ext cx="3308417" cy="1450670"/>
          </a:xfrm>
          <a:prstGeom prst="rect">
            <a:avLst/>
          </a:prstGeom>
          <a:solidFill>
            <a:srgbClr val="EFECE6"/>
          </a:solidFill>
        </p:spPr>
        <p:txBody>
          <a:bodyPr vert="horz" wrap="square" lIns="180000" tIns="0" rIns="180000" bIns="0" rtlCol="0" anchor="ctr" anchorCtr="0">
            <a:normAutofit/>
          </a:bodyPr>
          <a:lstStyle/>
          <a:p>
            <a:pPr marL="23103" lvl="0" algn="ctr">
              <a:spcBef>
                <a:spcPts val="76"/>
              </a:spcBef>
              <a:defRPr/>
            </a:pPr>
            <a:endParaRPr lang="en-US" sz="1600" dirty="0">
              <a:solidFill>
                <a:srgbClr val="000000"/>
              </a:solidFill>
              <a:cs typeface="Arial"/>
            </a:endParaRPr>
          </a:p>
          <a:p>
            <a:pPr marL="23103" lvl="0" algn="ctr">
              <a:spcBef>
                <a:spcPts val="76"/>
              </a:spcBef>
              <a:defRPr/>
            </a:pPr>
            <a:r>
              <a:rPr lang="en-US" sz="1400" dirty="0">
                <a:solidFill>
                  <a:srgbClr val="000000"/>
                </a:solidFill>
                <a:cs typeface="Arial"/>
              </a:rPr>
              <a:t>Important parameters can be </a:t>
            </a:r>
            <a:br>
              <a:rPr lang="en-US" sz="1400" dirty="0">
                <a:solidFill>
                  <a:srgbClr val="000000"/>
                </a:solidFill>
                <a:cs typeface="Arial"/>
              </a:rPr>
            </a:br>
            <a:r>
              <a:rPr lang="en-US" sz="1400" dirty="0">
                <a:solidFill>
                  <a:srgbClr val="000000"/>
                </a:solidFill>
                <a:cs typeface="Arial"/>
              </a:rPr>
              <a:t>monitored, whether </a:t>
            </a:r>
            <a:r>
              <a:rPr lang="en-US" sz="1400" b="1" dirty="0">
                <a:solidFill>
                  <a:srgbClr val="000000"/>
                </a:solidFill>
                <a:cs typeface="Arial"/>
              </a:rPr>
              <a:t>on the display or remotely, wherever you are!</a:t>
            </a:r>
          </a:p>
          <a:p>
            <a:pPr marL="23103" lvl="0" algn="ctr">
              <a:spcBef>
                <a:spcPts val="76"/>
              </a:spcBef>
              <a:defRPr/>
            </a:pPr>
            <a:endParaRPr lang="en-US" sz="1600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02609A9-76CC-D4DA-04AC-B40AEA6E6C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610" y="2899755"/>
            <a:ext cx="1450671" cy="145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24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4AC24-8474-14F5-0D7B-3A253755A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reenshot, Bildschirm, Display enthält.&#10;&#10;KI-generierte Inhalte können fehlerhaft sein.">
            <a:extLst>
              <a:ext uri="{FF2B5EF4-FFF2-40B4-BE49-F238E27FC236}">
                <a16:creationId xmlns:a16="http://schemas.microsoft.com/office/drawing/2014/main" id="{241BEFEB-FC9E-723D-8B70-2B036DD44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5" t="8102" r="10291" b="35285"/>
          <a:stretch/>
        </p:blipFill>
        <p:spPr>
          <a:xfrm>
            <a:off x="6174517" y="-1"/>
            <a:ext cx="6017482" cy="6857999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7C4FE52F-6324-1DAB-3406-5D93387D0709}"/>
              </a:ext>
            </a:extLst>
          </p:cNvPr>
          <p:cNvSpPr txBox="1"/>
          <p:nvPr/>
        </p:nvSpPr>
        <p:spPr>
          <a:xfrm>
            <a:off x="550863" y="1481161"/>
            <a:ext cx="4630401" cy="9943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1038" indent="-207935">
              <a:lnSpc>
                <a:spcPts val="1786"/>
              </a:lnSpc>
              <a:spcBef>
                <a:spcPts val="76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tabLst>
                <a:tab pos="167118" algn="l"/>
              </a:tabLst>
            </a:pPr>
            <a:r>
              <a:rPr lang="en-US" sz="1334" b="1" dirty="0">
                <a:cs typeface="Arial"/>
              </a:rPr>
              <a:t>Permeate supply is ensured, even in the event of</a:t>
            </a:r>
            <a:br>
              <a:rPr lang="en-US" sz="1334" b="1" dirty="0">
                <a:cs typeface="Arial"/>
              </a:rPr>
            </a:br>
            <a:r>
              <a:rPr lang="en-US" sz="1334" b="1" dirty="0">
                <a:cs typeface="Arial"/>
              </a:rPr>
              <a:t>display failure</a:t>
            </a:r>
          </a:p>
          <a:p>
            <a:pPr marL="231038" indent="-207935">
              <a:lnSpc>
                <a:spcPts val="1786"/>
              </a:lnSpc>
              <a:spcBef>
                <a:spcPts val="76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tabLst>
                <a:tab pos="167118" algn="l"/>
              </a:tabLst>
            </a:pPr>
            <a:r>
              <a:rPr lang="en-US" sz="1334" dirty="0">
                <a:cs typeface="Arial"/>
              </a:rPr>
              <a:t>System can be operated at the touch of a button; status display via light signal</a:t>
            </a:r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B6459445-C133-01F0-20EE-5EC087F22FDD}"/>
              </a:ext>
            </a:extLst>
          </p:cNvPr>
          <p:cNvSpPr txBox="1"/>
          <p:nvPr/>
        </p:nvSpPr>
        <p:spPr>
          <a:xfrm>
            <a:off x="550863" y="4568907"/>
            <a:ext cx="4953139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3103">
              <a:spcBef>
                <a:spcPts val="76"/>
              </a:spcBef>
            </a:pPr>
            <a:r>
              <a:rPr lang="en-US" sz="1600" dirty="0">
                <a:solidFill>
                  <a:srgbClr val="00B482"/>
                </a:solidFill>
                <a:cs typeface="Arial"/>
              </a:rPr>
              <a:t>In the event of a display failure, </a:t>
            </a:r>
            <a:r>
              <a:rPr lang="en-US" sz="1600" dirty="0" err="1">
                <a:solidFill>
                  <a:srgbClr val="00B482"/>
                </a:solidFill>
                <a:cs typeface="Arial"/>
              </a:rPr>
              <a:t>AQUAboss</a:t>
            </a:r>
            <a:r>
              <a:rPr lang="en-US" sz="1600" dirty="0">
                <a:solidFill>
                  <a:srgbClr val="00B482"/>
                </a:solidFill>
                <a:cs typeface="Arial"/>
              </a:rPr>
              <a:t> </a:t>
            </a:r>
            <a:r>
              <a:rPr lang="en-US" sz="1600" dirty="0" err="1">
                <a:solidFill>
                  <a:srgbClr val="00B482"/>
                </a:solidFill>
                <a:cs typeface="Arial"/>
              </a:rPr>
              <a:t>nX</a:t>
            </a:r>
            <a:r>
              <a:rPr lang="en-US" sz="1600" dirty="0">
                <a:solidFill>
                  <a:srgbClr val="00B482"/>
                </a:solidFill>
                <a:cs typeface="Arial"/>
              </a:rPr>
              <a:t> continues to work </a:t>
            </a:r>
            <a:r>
              <a:rPr lang="en-US" sz="1600" dirty="0">
                <a:cs typeface="Arial"/>
              </a:rPr>
              <a:t>with all other functions.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0125367-4F19-B5F8-A337-EEED402C9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567" t="21451" r="27966" b="19914"/>
          <a:stretch/>
        </p:blipFill>
        <p:spPr>
          <a:xfrm>
            <a:off x="5468099" y="2867856"/>
            <a:ext cx="549386" cy="708512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440CA328-3F7E-F05B-DB50-59B7D4B2765C}"/>
              </a:ext>
            </a:extLst>
          </p:cNvPr>
          <p:cNvSpPr/>
          <p:nvPr/>
        </p:nvSpPr>
        <p:spPr bwMode="gray">
          <a:xfrm>
            <a:off x="550864" y="0"/>
            <a:ext cx="2700000" cy="349849"/>
          </a:xfrm>
          <a:prstGeom prst="rect">
            <a:avLst/>
          </a:prstGeom>
          <a:solidFill>
            <a:srgbClr val="00A97A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5720" rIns="180000" bIns="45720" rtlCol="0" anchor="ctr"/>
          <a:lstStyle/>
          <a:p>
            <a:pPr algn="ctr"/>
            <a:r>
              <a:rPr lang="en-US" sz="1400" dirty="0"/>
              <a:t>Leveled-up usability</a:t>
            </a:r>
          </a:p>
        </p:txBody>
      </p:sp>
      <p:sp>
        <p:nvSpPr>
          <p:cNvPr id="14" name="Halber Rahmen 13">
            <a:hlinkClick r:id="rId5" action="ppaction://hlinksldjump"/>
            <a:extLst>
              <a:ext uri="{FF2B5EF4-FFF2-40B4-BE49-F238E27FC236}">
                <a16:creationId xmlns:a16="http://schemas.microsoft.com/office/drawing/2014/main" id="{4FBF31BA-51D6-FF63-3C5B-6E907A522CC3}"/>
              </a:ext>
            </a:extLst>
          </p:cNvPr>
          <p:cNvSpPr/>
          <p:nvPr/>
        </p:nvSpPr>
        <p:spPr bwMode="gray">
          <a:xfrm rot="18840765">
            <a:off x="833087" y="6391636"/>
            <a:ext cx="144016" cy="144016"/>
          </a:xfrm>
          <a:prstGeom prst="halfFrame">
            <a:avLst/>
          </a:prstGeom>
          <a:solidFill>
            <a:srgbClr val="9E2AB5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BA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object 1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B254877-42EA-2DD0-918D-D215A5EEB3E5}"/>
              </a:ext>
            </a:extLst>
          </p:cNvPr>
          <p:cNvSpPr/>
          <p:nvPr/>
        </p:nvSpPr>
        <p:spPr>
          <a:xfrm>
            <a:off x="11659470" y="6314432"/>
            <a:ext cx="324609" cy="298425"/>
          </a:xfrm>
          <a:custGeom>
            <a:avLst/>
            <a:gdLst/>
            <a:ahLst/>
            <a:cxnLst/>
            <a:rect l="l" t="t" r="r" b="b"/>
            <a:pathLst>
              <a:path w="535305" h="492125">
                <a:moveTo>
                  <a:pt x="535114" y="264892"/>
                </a:moveTo>
                <a:lnTo>
                  <a:pt x="267552" y="0"/>
                </a:lnTo>
                <a:lnTo>
                  <a:pt x="0" y="264892"/>
                </a:lnTo>
                <a:lnTo>
                  <a:pt x="74835" y="264536"/>
                </a:lnTo>
                <a:lnTo>
                  <a:pt x="74835" y="491639"/>
                </a:lnTo>
                <a:lnTo>
                  <a:pt x="210956" y="491639"/>
                </a:lnTo>
                <a:lnTo>
                  <a:pt x="210956" y="338649"/>
                </a:lnTo>
                <a:lnTo>
                  <a:pt x="324157" y="338649"/>
                </a:lnTo>
                <a:lnTo>
                  <a:pt x="324157" y="491639"/>
                </a:lnTo>
                <a:lnTo>
                  <a:pt x="460279" y="491639"/>
                </a:lnTo>
                <a:lnTo>
                  <a:pt x="460279" y="264536"/>
                </a:lnTo>
                <a:lnTo>
                  <a:pt x="535114" y="264892"/>
                </a:lnTo>
                <a:close/>
              </a:path>
            </a:pathLst>
          </a:custGeom>
          <a:ln w="25400">
            <a:solidFill>
              <a:srgbClr val="9E2AB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Halber Rahmen 16">
            <a:hlinkClick r:id="rId6" action="ppaction://hlinksldjump"/>
            <a:extLst>
              <a:ext uri="{FF2B5EF4-FFF2-40B4-BE49-F238E27FC236}">
                <a16:creationId xmlns:a16="http://schemas.microsoft.com/office/drawing/2014/main" id="{334FD8F1-48C1-9CDA-D47B-C597BF59F5F4}"/>
              </a:ext>
            </a:extLst>
          </p:cNvPr>
          <p:cNvSpPr/>
          <p:nvPr/>
        </p:nvSpPr>
        <p:spPr bwMode="gray">
          <a:xfrm rot="8041073">
            <a:off x="11221631" y="6391636"/>
            <a:ext cx="144016" cy="144016"/>
          </a:xfrm>
          <a:prstGeom prst="halfFrame">
            <a:avLst/>
          </a:prstGeom>
          <a:solidFill>
            <a:srgbClr val="9E2AB5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BA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bject 3">
            <a:extLst>
              <a:ext uri="{FF2B5EF4-FFF2-40B4-BE49-F238E27FC236}">
                <a16:creationId xmlns:a16="http://schemas.microsoft.com/office/drawing/2014/main" id="{2C8A29E3-7B61-2453-3CC4-363DCAA21C08}"/>
              </a:ext>
            </a:extLst>
          </p:cNvPr>
          <p:cNvSpPr txBox="1"/>
          <p:nvPr/>
        </p:nvSpPr>
        <p:spPr>
          <a:xfrm>
            <a:off x="563150" y="908819"/>
            <a:ext cx="4940852" cy="353905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lang="en-US" sz="2244" dirty="0">
                <a:cs typeface="Arial"/>
              </a:rPr>
              <a:t>Display emergency mode</a:t>
            </a:r>
            <a:endParaRPr lang="de-DE" sz="2244" dirty="0">
              <a:cs typeface="Arial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30C93460-D744-4678-0A8D-2FE76A056D22}"/>
              </a:ext>
            </a:extLst>
          </p:cNvPr>
          <p:cNvSpPr/>
          <p:nvPr/>
        </p:nvSpPr>
        <p:spPr bwMode="gray">
          <a:xfrm>
            <a:off x="550863" y="2899755"/>
            <a:ext cx="4838720" cy="1450671"/>
          </a:xfrm>
          <a:prstGeom prst="rect">
            <a:avLst/>
          </a:prstGeom>
          <a:solidFill>
            <a:srgbClr val="F0EDE6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 8">
            <a:extLst>
              <a:ext uri="{FF2B5EF4-FFF2-40B4-BE49-F238E27FC236}">
                <a16:creationId xmlns:a16="http://schemas.microsoft.com/office/drawing/2014/main" id="{04042723-113D-7EB5-2264-DBE3B6535CBC}"/>
              </a:ext>
            </a:extLst>
          </p:cNvPr>
          <p:cNvSpPr txBox="1"/>
          <p:nvPr/>
        </p:nvSpPr>
        <p:spPr>
          <a:xfrm>
            <a:off x="2080049" y="2899800"/>
            <a:ext cx="3308417" cy="1450670"/>
          </a:xfrm>
          <a:prstGeom prst="rect">
            <a:avLst/>
          </a:prstGeom>
          <a:solidFill>
            <a:srgbClr val="EFECE6"/>
          </a:solidFill>
        </p:spPr>
        <p:txBody>
          <a:bodyPr vert="horz" wrap="square" lIns="180000" tIns="0" rIns="180000" bIns="0" rtlCol="0" anchor="ctr" anchorCtr="0">
            <a:normAutofit/>
          </a:bodyPr>
          <a:lstStyle/>
          <a:p>
            <a:pPr marL="23103" lvl="0" algn="ctr">
              <a:spcBef>
                <a:spcPts val="76"/>
              </a:spcBef>
              <a:defRPr/>
            </a:pPr>
            <a:endParaRPr lang="en-US" sz="1600" dirty="0">
              <a:solidFill>
                <a:srgbClr val="000000"/>
              </a:solidFill>
              <a:cs typeface="Arial"/>
            </a:endParaRPr>
          </a:p>
          <a:p>
            <a:pPr marL="23103" algn="ctr">
              <a:spcBef>
                <a:spcPts val="76"/>
              </a:spcBef>
            </a:pPr>
            <a:br>
              <a:rPr lang="en-US" sz="1400" dirty="0">
                <a:cs typeface="Arial"/>
              </a:rPr>
            </a:br>
            <a:r>
              <a:rPr lang="en-US" sz="1400" dirty="0" err="1">
                <a:cs typeface="Arial"/>
              </a:rPr>
              <a:t>AQUAboss</a:t>
            </a:r>
            <a:r>
              <a:rPr lang="en-US" sz="1400" dirty="0">
                <a:cs typeface="Arial"/>
              </a:rPr>
              <a:t> </a:t>
            </a:r>
            <a:r>
              <a:rPr lang="en-US" sz="1400" dirty="0" err="1">
                <a:cs typeface="Arial"/>
              </a:rPr>
              <a:t>nX</a:t>
            </a:r>
            <a:r>
              <a:rPr lang="en-US" sz="1400" dirty="0">
                <a:cs typeface="Arial"/>
              </a:rPr>
              <a:t> has a </a:t>
            </a:r>
            <a:r>
              <a:rPr lang="en-US" sz="1400" b="1" dirty="0">
                <a:cs typeface="Arial"/>
              </a:rPr>
              <a:t>multifaceted safety concept</a:t>
            </a:r>
            <a:r>
              <a:rPr lang="en-US" sz="1400" dirty="0">
                <a:cs typeface="Arial"/>
              </a:rPr>
              <a:t> that also takes display failure into account.</a:t>
            </a:r>
            <a:br>
              <a:rPr lang="en-US" sz="1400" dirty="0">
                <a:cs typeface="Arial"/>
              </a:rPr>
            </a:br>
            <a:endParaRPr lang="en-US" sz="1400" dirty="0">
              <a:cs typeface="Arial"/>
            </a:endParaRPr>
          </a:p>
          <a:p>
            <a:pPr marL="23103" lvl="0" algn="ctr">
              <a:spcBef>
                <a:spcPts val="76"/>
              </a:spcBef>
              <a:defRPr/>
            </a:pPr>
            <a:endParaRPr lang="en-US" sz="1600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7DEAB48-276C-3F3A-F5E2-54D1797E56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4673" y="2898612"/>
            <a:ext cx="1452955" cy="14529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0BC2FB8-FFC3-6BCD-C9A4-45F0CA8D40BA}"/>
              </a:ext>
            </a:extLst>
          </p:cNvPr>
          <p:cNvSpPr txBox="1"/>
          <p:nvPr/>
        </p:nvSpPr>
        <p:spPr>
          <a:xfrm>
            <a:off x="8712200" y="-57658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17">
            <a:hlinkClick r:id="rId9" action="ppaction://hlinksldjump"/>
            <a:extLst>
              <a:ext uri="{FF2B5EF4-FFF2-40B4-BE49-F238E27FC236}">
                <a16:creationId xmlns:a16="http://schemas.microsoft.com/office/drawing/2014/main" id="{45CFE011-794B-1856-9A93-567591803F31}"/>
              </a:ext>
            </a:extLst>
          </p:cNvPr>
          <p:cNvSpPr/>
          <p:nvPr/>
        </p:nvSpPr>
        <p:spPr>
          <a:xfrm>
            <a:off x="11659470" y="6314432"/>
            <a:ext cx="324609" cy="298425"/>
          </a:xfrm>
          <a:custGeom>
            <a:avLst/>
            <a:gdLst/>
            <a:ahLst/>
            <a:cxnLst/>
            <a:rect l="l" t="t" r="r" b="b"/>
            <a:pathLst>
              <a:path w="535305" h="492125">
                <a:moveTo>
                  <a:pt x="535114" y="264892"/>
                </a:moveTo>
                <a:lnTo>
                  <a:pt x="267552" y="0"/>
                </a:lnTo>
                <a:lnTo>
                  <a:pt x="0" y="264892"/>
                </a:lnTo>
                <a:lnTo>
                  <a:pt x="74835" y="264536"/>
                </a:lnTo>
                <a:lnTo>
                  <a:pt x="74835" y="491639"/>
                </a:lnTo>
                <a:lnTo>
                  <a:pt x="210956" y="491639"/>
                </a:lnTo>
                <a:lnTo>
                  <a:pt x="210956" y="338649"/>
                </a:lnTo>
                <a:lnTo>
                  <a:pt x="324157" y="338649"/>
                </a:lnTo>
                <a:lnTo>
                  <a:pt x="324157" y="491639"/>
                </a:lnTo>
                <a:lnTo>
                  <a:pt x="460279" y="491639"/>
                </a:lnTo>
                <a:lnTo>
                  <a:pt x="460279" y="264536"/>
                </a:lnTo>
                <a:lnTo>
                  <a:pt x="535114" y="264892"/>
                </a:lnTo>
                <a:close/>
              </a:path>
            </a:pathLst>
          </a:custGeom>
          <a:ln w="25400">
            <a:solidFill>
              <a:srgbClr val="9E2AB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Halber Rahmen 20">
            <a:hlinkClick r:id="rId6" action="ppaction://hlinksldjump"/>
            <a:extLst>
              <a:ext uri="{FF2B5EF4-FFF2-40B4-BE49-F238E27FC236}">
                <a16:creationId xmlns:a16="http://schemas.microsoft.com/office/drawing/2014/main" id="{C4EBFEA2-D9D5-7E9D-DA3C-5F279A07F0B4}"/>
              </a:ext>
            </a:extLst>
          </p:cNvPr>
          <p:cNvSpPr/>
          <p:nvPr/>
        </p:nvSpPr>
        <p:spPr bwMode="gray">
          <a:xfrm rot="8041073">
            <a:off x="11221631" y="6391636"/>
            <a:ext cx="144016" cy="144016"/>
          </a:xfrm>
          <a:prstGeom prst="halfFrame">
            <a:avLst/>
          </a:prstGeom>
          <a:solidFill>
            <a:srgbClr val="9E2AB5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BA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468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257FC-4DC7-CEC1-E93F-EB2F0F03B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A7489D4-67F2-C296-03E2-960851EFD9E3}"/>
              </a:ext>
            </a:extLst>
          </p:cNvPr>
          <p:cNvSpPr/>
          <p:nvPr/>
        </p:nvSpPr>
        <p:spPr>
          <a:xfrm>
            <a:off x="6096428" y="0"/>
            <a:ext cx="6095572" cy="6858000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10052039" y="0"/>
                </a:moveTo>
                <a:lnTo>
                  <a:pt x="0" y="0"/>
                </a:lnTo>
                <a:lnTo>
                  <a:pt x="0" y="11308556"/>
                </a:lnTo>
                <a:lnTo>
                  <a:pt x="10052039" y="11308556"/>
                </a:lnTo>
                <a:lnTo>
                  <a:pt x="10052039" y="0"/>
                </a:lnTo>
                <a:close/>
              </a:path>
            </a:pathLst>
          </a:custGeom>
          <a:solidFill>
            <a:srgbClr val="EFEC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542E920-C144-C3C3-0EE9-576A789FC3FE}"/>
              </a:ext>
            </a:extLst>
          </p:cNvPr>
          <p:cNvSpPr txBox="1"/>
          <p:nvPr/>
        </p:nvSpPr>
        <p:spPr>
          <a:xfrm>
            <a:off x="563150" y="908819"/>
            <a:ext cx="3447227" cy="353905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lvl="0">
              <a:spcBef>
                <a:spcPts val="67"/>
              </a:spcBef>
              <a:defRPr/>
            </a:pPr>
            <a:r>
              <a:rPr lang="de-DE" sz="2244" dirty="0" err="1">
                <a:solidFill>
                  <a:srgbClr val="000000"/>
                </a:solidFill>
                <a:cs typeface="Arial"/>
              </a:rPr>
              <a:t>Quiet</a:t>
            </a:r>
            <a:r>
              <a:rPr lang="de-DE" sz="2244" dirty="0">
                <a:solidFill>
                  <a:srgbClr val="000000"/>
                </a:solidFill>
                <a:cs typeface="Arial"/>
              </a:rPr>
              <a:t> </a:t>
            </a:r>
            <a:r>
              <a:rPr lang="de-DE" sz="2244" dirty="0" err="1">
                <a:solidFill>
                  <a:srgbClr val="000000"/>
                </a:solidFill>
                <a:cs typeface="Arial"/>
              </a:rPr>
              <a:t>operation</a:t>
            </a:r>
            <a:endParaRPr lang="de-DE" sz="2244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83634EB0-6F66-7E88-5164-A736867779FA}"/>
              </a:ext>
            </a:extLst>
          </p:cNvPr>
          <p:cNvSpPr txBox="1"/>
          <p:nvPr/>
        </p:nvSpPr>
        <p:spPr>
          <a:xfrm>
            <a:off x="563150" y="1252091"/>
            <a:ext cx="6855745" cy="185676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 lvl="0">
              <a:spcBef>
                <a:spcPts val="79"/>
              </a:spcBef>
              <a:defRPr/>
            </a:pPr>
            <a:r>
              <a:rPr lang="de-DE" sz="12000" spc="-15" dirty="0">
                <a:solidFill>
                  <a:srgbClr val="00A97A"/>
                </a:solidFill>
                <a:cs typeface="Arial"/>
              </a:rPr>
              <a:t>&lt;80 dB</a:t>
            </a:r>
            <a:endParaRPr lang="de-DE" sz="12000" dirty="0">
              <a:solidFill>
                <a:srgbClr val="00A97A"/>
              </a:solidFill>
              <a:cs typeface="Arial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5D88C0C0-30AE-4FBE-7D22-82B3140E8F38}"/>
              </a:ext>
            </a:extLst>
          </p:cNvPr>
          <p:cNvSpPr txBox="1"/>
          <p:nvPr/>
        </p:nvSpPr>
        <p:spPr>
          <a:xfrm>
            <a:off x="550863" y="3576499"/>
            <a:ext cx="4652002" cy="871495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23103" lvl="0">
              <a:spcBef>
                <a:spcPts val="76"/>
              </a:spcBef>
              <a:defRPr/>
            </a:pPr>
            <a:r>
              <a:rPr lang="en-US" sz="1400" dirty="0">
                <a:solidFill>
                  <a:srgbClr val="000000"/>
                </a:solidFill>
                <a:cs typeface="Arial"/>
              </a:rPr>
              <a:t>Thanks to the improved operating mode of </a:t>
            </a:r>
            <a:r>
              <a:rPr lang="en-US" sz="1400" dirty="0" err="1">
                <a:solidFill>
                  <a:srgbClr val="000000"/>
                </a:solidFill>
                <a:cs typeface="Arial"/>
              </a:rPr>
              <a:t>AQUAboss</a:t>
            </a:r>
            <a:r>
              <a:rPr lang="en-US" sz="14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1400" dirty="0" err="1">
                <a:solidFill>
                  <a:srgbClr val="000000"/>
                </a:solidFill>
                <a:cs typeface="Arial"/>
              </a:rPr>
              <a:t>nX</a:t>
            </a:r>
            <a:r>
              <a:rPr lang="en-US" sz="1400" dirty="0">
                <a:solidFill>
                  <a:srgbClr val="000000"/>
                </a:solidFill>
                <a:cs typeface="Arial"/>
              </a:rPr>
              <a:t>, </a:t>
            </a:r>
            <a:r>
              <a:rPr lang="en-US" sz="1400" b="1" dirty="0">
                <a:solidFill>
                  <a:srgbClr val="000000"/>
                </a:solidFill>
                <a:cs typeface="Arial"/>
              </a:rPr>
              <a:t>no hearing protection is required </a:t>
            </a:r>
            <a:r>
              <a:rPr lang="en-US" sz="1400" dirty="0">
                <a:solidFill>
                  <a:srgbClr val="000000"/>
                </a:solidFill>
                <a:cs typeface="Arial"/>
              </a:rPr>
              <a:t>when working in the vicinity of the system, as the upper limit of 80 dB is not exceeded.</a:t>
            </a:r>
            <a:r>
              <a:rPr lang="en-US" sz="1400" baseline="30000" dirty="0">
                <a:solidFill>
                  <a:srgbClr val="000000"/>
                </a:solidFill>
                <a:cs typeface="Arial"/>
              </a:rPr>
              <a:t>1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F0A13E6-BE6F-F897-F6B3-2D26D0747FF6}"/>
              </a:ext>
            </a:extLst>
          </p:cNvPr>
          <p:cNvSpPr txBox="1"/>
          <p:nvPr/>
        </p:nvSpPr>
        <p:spPr>
          <a:xfrm>
            <a:off x="563150" y="6067943"/>
            <a:ext cx="553285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de-DE" sz="8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de-DE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AQUAboss</a:t>
            </a:r>
            <a:r>
              <a:rPr lang="de-DE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nX</a:t>
            </a:r>
            <a:r>
              <a:rPr lang="de-DE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IFU, </a:t>
            </a:r>
            <a:r>
              <a:rPr lang="de-DE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  <a:r>
              <a:rPr lang="de-DE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29  </a:t>
            </a:r>
            <a:endParaRPr lang="sr-Latn-BA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alber Rahmen 16">
            <a:hlinkClick r:id="rId2" action="ppaction://hlinksldjump"/>
            <a:extLst>
              <a:ext uri="{FF2B5EF4-FFF2-40B4-BE49-F238E27FC236}">
                <a16:creationId xmlns:a16="http://schemas.microsoft.com/office/drawing/2014/main" id="{BD3F806D-83A5-3C04-48ED-71B0954A84CF}"/>
              </a:ext>
            </a:extLst>
          </p:cNvPr>
          <p:cNvSpPr/>
          <p:nvPr/>
        </p:nvSpPr>
        <p:spPr bwMode="gray">
          <a:xfrm rot="18840765">
            <a:off x="833087" y="6391636"/>
            <a:ext cx="144016" cy="144016"/>
          </a:xfrm>
          <a:prstGeom prst="halfFrame">
            <a:avLst/>
          </a:prstGeom>
          <a:solidFill>
            <a:srgbClr val="9E2AB5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BA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object 17">
            <a:hlinkClick r:id="rId3" action="ppaction://hlinksldjump"/>
            <a:extLst>
              <a:ext uri="{FF2B5EF4-FFF2-40B4-BE49-F238E27FC236}">
                <a16:creationId xmlns:a16="http://schemas.microsoft.com/office/drawing/2014/main" id="{AF9D84EF-5FFB-3AB6-AB38-8663276F0891}"/>
              </a:ext>
            </a:extLst>
          </p:cNvPr>
          <p:cNvSpPr/>
          <p:nvPr/>
        </p:nvSpPr>
        <p:spPr>
          <a:xfrm>
            <a:off x="11659470" y="6314432"/>
            <a:ext cx="324609" cy="298425"/>
          </a:xfrm>
          <a:custGeom>
            <a:avLst/>
            <a:gdLst/>
            <a:ahLst/>
            <a:cxnLst/>
            <a:rect l="l" t="t" r="r" b="b"/>
            <a:pathLst>
              <a:path w="535305" h="492125">
                <a:moveTo>
                  <a:pt x="535114" y="264892"/>
                </a:moveTo>
                <a:lnTo>
                  <a:pt x="267552" y="0"/>
                </a:lnTo>
                <a:lnTo>
                  <a:pt x="0" y="264892"/>
                </a:lnTo>
                <a:lnTo>
                  <a:pt x="74835" y="264536"/>
                </a:lnTo>
                <a:lnTo>
                  <a:pt x="74835" y="491639"/>
                </a:lnTo>
                <a:lnTo>
                  <a:pt x="210956" y="491639"/>
                </a:lnTo>
                <a:lnTo>
                  <a:pt x="210956" y="338649"/>
                </a:lnTo>
                <a:lnTo>
                  <a:pt x="324157" y="338649"/>
                </a:lnTo>
                <a:lnTo>
                  <a:pt x="324157" y="491639"/>
                </a:lnTo>
                <a:lnTo>
                  <a:pt x="460279" y="491639"/>
                </a:lnTo>
                <a:lnTo>
                  <a:pt x="460279" y="264536"/>
                </a:lnTo>
                <a:lnTo>
                  <a:pt x="535114" y="264892"/>
                </a:lnTo>
                <a:close/>
              </a:path>
            </a:pathLst>
          </a:custGeom>
          <a:ln w="25400">
            <a:solidFill>
              <a:srgbClr val="9E2AB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9872EE-0B8C-DE6D-B7BE-7C4DFC4B1688}"/>
              </a:ext>
            </a:extLst>
          </p:cNvPr>
          <p:cNvSpPr/>
          <p:nvPr/>
        </p:nvSpPr>
        <p:spPr bwMode="gray">
          <a:xfrm>
            <a:off x="550864" y="0"/>
            <a:ext cx="2700000" cy="349849"/>
          </a:xfrm>
          <a:prstGeom prst="rect">
            <a:avLst/>
          </a:prstGeom>
          <a:solidFill>
            <a:srgbClr val="00A97A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5720" rIns="180000" bIns="45720" rtlCol="0" anchor="ctr"/>
          <a:lstStyle/>
          <a:p>
            <a:pPr algn="ctr"/>
            <a:r>
              <a:rPr lang="en-US" sz="1400" dirty="0"/>
              <a:t>Leveled-up usability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9E30464-352D-DD9C-B1BA-7283366F44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31511" y="608351"/>
            <a:ext cx="6024550" cy="602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62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Maschine, Motor enthält.&#10;&#10;KI-generierte Inhalte können fehlerhaft sein.">
            <a:extLst>
              <a:ext uri="{FF2B5EF4-FFF2-40B4-BE49-F238E27FC236}">
                <a16:creationId xmlns:a16="http://schemas.microsoft.com/office/drawing/2014/main" id="{88F7406D-BE00-2DC5-19D4-88FFCD3D4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102" y="850068"/>
            <a:ext cx="5989662" cy="5989662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8F13478D-FDD5-7CFC-F899-99D924DDF5F0}"/>
              </a:ext>
            </a:extLst>
          </p:cNvPr>
          <p:cNvSpPr/>
          <p:nvPr/>
        </p:nvSpPr>
        <p:spPr bwMode="gray">
          <a:xfrm>
            <a:off x="550864" y="0"/>
            <a:ext cx="2700000" cy="349849"/>
          </a:xfrm>
          <a:prstGeom prst="rect">
            <a:avLst/>
          </a:prstGeom>
          <a:solidFill>
            <a:srgbClr val="00A97A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5720" rIns="180000" bIns="45720" rtlCol="0" anchor="ctr"/>
          <a:lstStyle/>
          <a:p>
            <a:pPr algn="ctr"/>
            <a:r>
              <a:rPr lang="en-US" sz="1400" dirty="0"/>
              <a:t>Resource efficiency</a:t>
            </a:r>
          </a:p>
        </p:txBody>
      </p:sp>
      <p:sp>
        <p:nvSpPr>
          <p:cNvPr id="2" name="Halber Rahmen 1">
            <a:hlinkClick r:id="rId3" action="ppaction://hlinksldjump"/>
            <a:extLst>
              <a:ext uri="{FF2B5EF4-FFF2-40B4-BE49-F238E27FC236}">
                <a16:creationId xmlns:a16="http://schemas.microsoft.com/office/drawing/2014/main" id="{FC4A8C86-66C4-07AF-CEFD-E6B7B6659FC5}"/>
              </a:ext>
            </a:extLst>
          </p:cNvPr>
          <p:cNvSpPr/>
          <p:nvPr/>
        </p:nvSpPr>
        <p:spPr bwMode="gray">
          <a:xfrm rot="18840765">
            <a:off x="833087" y="6391636"/>
            <a:ext cx="144016" cy="144016"/>
          </a:xfrm>
          <a:prstGeom prst="halfFrame">
            <a:avLst/>
          </a:prstGeom>
          <a:solidFill>
            <a:srgbClr val="9E2AB5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BA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bject 1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9614B70-0412-AEB6-DBE3-5845CB637B11}"/>
              </a:ext>
            </a:extLst>
          </p:cNvPr>
          <p:cNvSpPr/>
          <p:nvPr/>
        </p:nvSpPr>
        <p:spPr>
          <a:xfrm>
            <a:off x="11659470" y="6314432"/>
            <a:ext cx="324609" cy="298425"/>
          </a:xfrm>
          <a:custGeom>
            <a:avLst/>
            <a:gdLst/>
            <a:ahLst/>
            <a:cxnLst/>
            <a:rect l="l" t="t" r="r" b="b"/>
            <a:pathLst>
              <a:path w="535305" h="492125">
                <a:moveTo>
                  <a:pt x="535114" y="264892"/>
                </a:moveTo>
                <a:lnTo>
                  <a:pt x="267552" y="0"/>
                </a:lnTo>
                <a:lnTo>
                  <a:pt x="0" y="264892"/>
                </a:lnTo>
                <a:lnTo>
                  <a:pt x="74835" y="264536"/>
                </a:lnTo>
                <a:lnTo>
                  <a:pt x="74835" y="491639"/>
                </a:lnTo>
                <a:lnTo>
                  <a:pt x="210956" y="491639"/>
                </a:lnTo>
                <a:lnTo>
                  <a:pt x="210956" y="338649"/>
                </a:lnTo>
                <a:lnTo>
                  <a:pt x="324157" y="338649"/>
                </a:lnTo>
                <a:lnTo>
                  <a:pt x="324157" y="491639"/>
                </a:lnTo>
                <a:lnTo>
                  <a:pt x="460279" y="491639"/>
                </a:lnTo>
                <a:lnTo>
                  <a:pt x="460279" y="264536"/>
                </a:lnTo>
                <a:lnTo>
                  <a:pt x="535114" y="264892"/>
                </a:lnTo>
                <a:close/>
              </a:path>
            </a:pathLst>
          </a:custGeom>
          <a:ln w="25400">
            <a:solidFill>
              <a:srgbClr val="9E2AB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Halber Rahmen 4">
            <a:hlinkClick r:id="rId4" action="ppaction://hlinksldjump"/>
            <a:extLst>
              <a:ext uri="{FF2B5EF4-FFF2-40B4-BE49-F238E27FC236}">
                <a16:creationId xmlns:a16="http://schemas.microsoft.com/office/drawing/2014/main" id="{A82580B6-9066-F364-1DC1-C6A63612A274}"/>
              </a:ext>
            </a:extLst>
          </p:cNvPr>
          <p:cNvSpPr/>
          <p:nvPr/>
        </p:nvSpPr>
        <p:spPr bwMode="gray">
          <a:xfrm rot="8041073">
            <a:off x="11221631" y="6391636"/>
            <a:ext cx="144016" cy="144016"/>
          </a:xfrm>
          <a:prstGeom prst="halfFrame">
            <a:avLst/>
          </a:prstGeom>
          <a:solidFill>
            <a:srgbClr val="9E2AB5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BA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CE66C8D9-7888-A4A3-AA60-2CA2640439E8}"/>
              </a:ext>
            </a:extLst>
          </p:cNvPr>
          <p:cNvSpPr txBox="1"/>
          <p:nvPr/>
        </p:nvSpPr>
        <p:spPr>
          <a:xfrm>
            <a:off x="7765626" y="325168"/>
            <a:ext cx="1017195" cy="1933325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ts val="14981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554" b="0" i="0" u="none" strike="noStrike" kern="0" cap="none" spc="9" normalizeH="0" baseline="0" noProof="0" dirty="0">
                <a:ln>
                  <a:noFill/>
                </a:ln>
                <a:solidFill>
                  <a:srgbClr val="00A97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lang="de-DE" sz="14554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Abgerundetes Rechteck 8">
            <a:hlinkClick r:id="rId4" action="ppaction://hlinksldjump"/>
            <a:extLst>
              <a:ext uri="{FF2B5EF4-FFF2-40B4-BE49-F238E27FC236}">
                <a16:creationId xmlns:a16="http://schemas.microsoft.com/office/drawing/2014/main" id="{A5C3D3BB-6A43-50E3-03DA-9B5825CA9EC7}"/>
              </a:ext>
            </a:extLst>
          </p:cNvPr>
          <p:cNvSpPr/>
          <p:nvPr/>
        </p:nvSpPr>
        <p:spPr bwMode="gray">
          <a:xfrm>
            <a:off x="8969400" y="1116737"/>
            <a:ext cx="2303764" cy="360000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9E2AB5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kern="0" dirty="0">
                <a:solidFill>
                  <a:srgbClr val="9E2AB5"/>
                </a:solidFill>
                <a:cs typeface="Arial"/>
              </a:rPr>
              <a:t>Power consumption reduction</a:t>
            </a:r>
          </a:p>
        </p:txBody>
      </p:sp>
      <p:sp>
        <p:nvSpPr>
          <p:cNvPr id="10" name="object 14">
            <a:extLst>
              <a:ext uri="{FF2B5EF4-FFF2-40B4-BE49-F238E27FC236}">
                <a16:creationId xmlns:a16="http://schemas.microsoft.com/office/drawing/2014/main" id="{091CEFCC-7EBF-49BF-762B-617732011BFF}"/>
              </a:ext>
            </a:extLst>
          </p:cNvPr>
          <p:cNvSpPr txBox="1"/>
          <p:nvPr/>
        </p:nvSpPr>
        <p:spPr>
          <a:xfrm>
            <a:off x="8775926" y="2462337"/>
            <a:ext cx="1017195" cy="1933325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ts val="14981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554" b="0" i="0" u="none" strike="noStrike" kern="0" cap="none" spc="9" normalizeH="0" baseline="0" noProof="0" dirty="0">
                <a:ln>
                  <a:noFill/>
                </a:ln>
                <a:solidFill>
                  <a:srgbClr val="00A97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endParaRPr kumimoji="0" lang="de-DE" sz="14554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Abgerundetes Rechteck 10">
            <a:hlinkClick r:id="rId5" action="ppaction://hlinksldjump"/>
            <a:extLst>
              <a:ext uri="{FF2B5EF4-FFF2-40B4-BE49-F238E27FC236}">
                <a16:creationId xmlns:a16="http://schemas.microsoft.com/office/drawing/2014/main" id="{93707A12-93D9-111C-B4BD-15D22FC5254B}"/>
              </a:ext>
            </a:extLst>
          </p:cNvPr>
          <p:cNvSpPr/>
          <p:nvPr/>
        </p:nvSpPr>
        <p:spPr bwMode="gray">
          <a:xfrm>
            <a:off x="9979700" y="3244026"/>
            <a:ext cx="1800000" cy="360000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9E2AB5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670" lvl="0" algn="ctr" defTabSz="336244">
              <a:spcBef>
                <a:spcPts val="41"/>
              </a:spcBef>
              <a:defRPr/>
            </a:pPr>
            <a:r>
              <a:rPr lang="en-US" sz="1200" kern="0">
                <a:solidFill>
                  <a:srgbClr val="9E2AB5"/>
                </a:solidFill>
                <a:cs typeface="Arial"/>
              </a:rPr>
              <a:t>Water recovery rate</a:t>
            </a:r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18A48359-B535-CD9A-064D-B169142B57EE}"/>
              </a:ext>
            </a:extLst>
          </p:cNvPr>
          <p:cNvSpPr txBox="1"/>
          <p:nvPr/>
        </p:nvSpPr>
        <p:spPr>
          <a:xfrm>
            <a:off x="8589347" y="4731210"/>
            <a:ext cx="1017195" cy="193320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ts val="14981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554" b="0" i="0" u="none" strike="noStrike" kern="0" cap="none" spc="9" normalizeH="0" baseline="0" noProof="0" dirty="0">
                <a:ln>
                  <a:noFill/>
                </a:ln>
                <a:solidFill>
                  <a:srgbClr val="00A97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14554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Abgerundetes Rechteck 14">
            <a:hlinkClick r:id="rId6" action="ppaction://hlinksldjump"/>
            <a:extLst>
              <a:ext uri="{FF2B5EF4-FFF2-40B4-BE49-F238E27FC236}">
                <a16:creationId xmlns:a16="http://schemas.microsoft.com/office/drawing/2014/main" id="{AA2B2700-AAA3-C0FB-DE52-5582D89A9917}"/>
              </a:ext>
            </a:extLst>
          </p:cNvPr>
          <p:cNvSpPr/>
          <p:nvPr/>
        </p:nvSpPr>
        <p:spPr bwMode="gray">
          <a:xfrm>
            <a:off x="9793121" y="5337810"/>
            <a:ext cx="1800000" cy="360000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9E2AB5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670" lvl="0" algn="ctr" defTabSz="336244">
              <a:spcBef>
                <a:spcPts val="41"/>
              </a:spcBef>
              <a:defRPr/>
            </a:pPr>
            <a:r>
              <a:rPr lang="en-US" sz="1200" kern="0">
                <a:solidFill>
                  <a:srgbClr val="9E2AB5"/>
                </a:solidFill>
                <a:cs typeface="Arial"/>
              </a:rPr>
              <a:t>Heat disinfection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2A9EC98-C4F6-FDA1-EC8E-828AC4F39877}"/>
              </a:ext>
            </a:extLst>
          </p:cNvPr>
          <p:cNvSpPr txBox="1"/>
          <p:nvPr/>
        </p:nvSpPr>
        <p:spPr>
          <a:xfrm>
            <a:off x="581805" y="3764485"/>
            <a:ext cx="1353888" cy="1933325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ts val="14981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554" b="0" i="0" u="none" strike="noStrike" kern="0" cap="none" spc="9" normalizeH="0" baseline="0" noProof="0" dirty="0">
                <a:ln>
                  <a:noFill/>
                </a:ln>
                <a:solidFill>
                  <a:srgbClr val="00A97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endParaRPr kumimoji="0" sz="14554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Abgerundetes Rechteck 19">
            <a:hlinkClick r:id="rId7" action="ppaction://hlinksldjump"/>
            <a:extLst>
              <a:ext uri="{FF2B5EF4-FFF2-40B4-BE49-F238E27FC236}">
                <a16:creationId xmlns:a16="http://schemas.microsoft.com/office/drawing/2014/main" id="{71D4E856-7A4A-DBA6-7CD6-98B1E52C47AA}"/>
              </a:ext>
            </a:extLst>
          </p:cNvPr>
          <p:cNvSpPr/>
          <p:nvPr/>
        </p:nvSpPr>
        <p:spPr bwMode="gray">
          <a:xfrm>
            <a:off x="1786162" y="4458048"/>
            <a:ext cx="1800000" cy="360000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9E2AB5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670" lvl="0" algn="ctr" defTabSz="336244">
              <a:spcBef>
                <a:spcPts val="41"/>
              </a:spcBef>
              <a:defRPr/>
            </a:pPr>
            <a:r>
              <a:rPr lang="en-US" sz="1200" kern="0">
                <a:solidFill>
                  <a:srgbClr val="9E2AB5"/>
                </a:solidFill>
                <a:cs typeface="Arial"/>
              </a:rPr>
              <a:t>Standby mode</a:t>
            </a:r>
          </a:p>
        </p:txBody>
      </p:sp>
      <p:sp>
        <p:nvSpPr>
          <p:cNvPr id="25" name="object 14">
            <a:extLst>
              <a:ext uri="{FF2B5EF4-FFF2-40B4-BE49-F238E27FC236}">
                <a16:creationId xmlns:a16="http://schemas.microsoft.com/office/drawing/2014/main" id="{852A2C99-EF45-D22E-26B0-05CF05EB846C}"/>
              </a:ext>
            </a:extLst>
          </p:cNvPr>
          <p:cNvSpPr txBox="1"/>
          <p:nvPr/>
        </p:nvSpPr>
        <p:spPr>
          <a:xfrm>
            <a:off x="555355" y="934538"/>
            <a:ext cx="1230807" cy="1933325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ts val="14981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554" b="0" i="0" u="none" strike="noStrike" kern="0" cap="none" spc="9" normalizeH="0" baseline="0" noProof="0" dirty="0">
                <a:ln>
                  <a:noFill/>
                </a:ln>
                <a:solidFill>
                  <a:srgbClr val="00A97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endParaRPr kumimoji="0" sz="14554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Abgerundetes Rechteck 25">
            <a:hlinkClick r:id="rId8" action="ppaction://hlinksldjump"/>
            <a:extLst>
              <a:ext uri="{FF2B5EF4-FFF2-40B4-BE49-F238E27FC236}">
                <a16:creationId xmlns:a16="http://schemas.microsoft.com/office/drawing/2014/main" id="{F21FF027-1857-FC27-414B-C6CE79B27422}"/>
              </a:ext>
            </a:extLst>
          </p:cNvPr>
          <p:cNvSpPr/>
          <p:nvPr/>
        </p:nvSpPr>
        <p:spPr bwMode="gray">
          <a:xfrm>
            <a:off x="1786162" y="1650302"/>
            <a:ext cx="1800000" cy="360000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9E2AB5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670" lvl="0" algn="ctr" defTabSz="336244">
              <a:spcBef>
                <a:spcPts val="41"/>
              </a:spcBef>
              <a:defRPr/>
            </a:pPr>
            <a:r>
              <a:rPr lang="en-US" sz="1200" kern="0">
                <a:solidFill>
                  <a:srgbClr val="9E2AB5"/>
                </a:solidFill>
                <a:cs typeface="Arial"/>
              </a:rPr>
              <a:t>Longevity</a:t>
            </a:r>
          </a:p>
        </p:txBody>
      </p:sp>
    </p:spTree>
    <p:extLst>
      <p:ext uri="{BB962C8B-B14F-4D97-AF65-F5344CB8AC3E}">
        <p14:creationId xmlns:p14="http://schemas.microsoft.com/office/powerpoint/2010/main" val="3336037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428" y="0"/>
            <a:ext cx="6095572" cy="6858000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10052039" y="0"/>
                </a:moveTo>
                <a:lnTo>
                  <a:pt x="0" y="0"/>
                </a:lnTo>
                <a:lnTo>
                  <a:pt x="0" y="11308556"/>
                </a:lnTo>
                <a:lnTo>
                  <a:pt x="10052039" y="11308556"/>
                </a:lnTo>
                <a:lnTo>
                  <a:pt x="10052039" y="0"/>
                </a:lnTo>
                <a:close/>
              </a:path>
            </a:pathLst>
          </a:custGeom>
          <a:solidFill>
            <a:srgbClr val="EFEC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63150" y="908819"/>
            <a:ext cx="3447227" cy="353905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44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Energy </a:t>
            </a:r>
            <a:r>
              <a:rPr kumimoji="0" lang="de-DE" sz="2244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savings</a:t>
            </a:r>
            <a:r>
              <a:rPr kumimoji="0" lang="de-DE" sz="2244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2244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lang="de-DE" sz="2244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1A9C136D-C6C2-B1C8-CE7D-6685D5FA4641}"/>
              </a:ext>
            </a:extLst>
          </p:cNvPr>
          <p:cNvSpPr txBox="1"/>
          <p:nvPr/>
        </p:nvSpPr>
        <p:spPr>
          <a:xfrm>
            <a:off x="563150" y="1252091"/>
            <a:ext cx="4854867" cy="2469116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-15" dirty="0" err="1">
                <a:solidFill>
                  <a:srgbClr val="00A97A"/>
                </a:solidFill>
                <a:latin typeface="Arial"/>
                <a:cs typeface="Arial"/>
              </a:rPr>
              <a:t>u</a:t>
            </a:r>
            <a:r>
              <a:rPr kumimoji="0" lang="de-DE" sz="1200" b="0" i="0" u="none" strike="noStrike" kern="1200" cap="none" spc="-15" normalizeH="0" baseline="0" noProof="0" dirty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 </a:t>
            </a:r>
            <a:r>
              <a:rPr kumimoji="0" lang="de-DE" sz="1200" b="0" i="0" u="none" strike="noStrike" kern="1200" cap="none" spc="-15" normalizeH="0" baseline="0" noProof="0" dirty="0" err="1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lang="de-DE" sz="1200" b="0" i="0" u="none" strike="noStrike" kern="1200" cap="none" spc="-15" normalizeH="0" baseline="0" noProof="0" dirty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5800" b="0" i="0" u="none" strike="noStrike" kern="1200" cap="none" spc="-15" normalizeH="0" baseline="0" noProof="0" dirty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65</a:t>
            </a:r>
            <a:r>
              <a:rPr kumimoji="0" sz="15800" b="0" i="0" u="none" strike="noStrike" kern="1200" cap="none" spc="-15" normalizeH="0" baseline="0" noProof="0" dirty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%</a:t>
            </a:r>
            <a:endParaRPr kumimoji="0" sz="15800" b="0" i="0" u="none" strike="noStrike" kern="1200" cap="none" spc="0" normalizeH="0" baseline="0" noProof="0" dirty="0">
              <a:ln>
                <a:noFill/>
              </a:ln>
              <a:solidFill>
                <a:srgbClr val="00A97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223D8C17-6B3E-BA68-B067-22F2CCA71214}"/>
              </a:ext>
            </a:extLst>
          </p:cNvPr>
          <p:cNvSpPr txBox="1"/>
          <p:nvPr/>
        </p:nvSpPr>
        <p:spPr>
          <a:xfrm>
            <a:off x="550863" y="3576499"/>
            <a:ext cx="4537444" cy="1033078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23103" marR="0" lvl="0" indent="0" algn="l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Thanks to multiple patents, </a:t>
            </a:r>
            <a:r>
              <a:rPr kumimoji="0" lang="en-US" sz="133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AQUAboss</a:t>
            </a:r>
            <a:r>
              <a:rPr kumimoji="0" lang="en-US" sz="13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33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nX</a:t>
            </a:r>
            <a:r>
              <a:rPr kumimoji="0" lang="en-US" sz="13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delivers a </a:t>
            </a:r>
            <a:r>
              <a:rPr kumimoji="0" lang="en-US" sz="133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guaranteed minimum of 25% </a:t>
            </a:r>
            <a:r>
              <a:rPr kumimoji="0" lang="en-US" sz="13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up to 65% energy savings compared to </a:t>
            </a:r>
            <a:r>
              <a:rPr kumimoji="0" lang="en-US" sz="133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AQUAboss</a:t>
            </a:r>
            <a:r>
              <a:rPr kumimoji="0" lang="en-US" sz="133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br>
              <a:rPr kumimoji="0" lang="en-US" sz="13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br>
              <a:rPr kumimoji="0" lang="en-US" sz="13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en-US" sz="133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CF158FD-16AD-47EE-B46D-AEE971E2A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5666" y="-94109"/>
            <a:ext cx="1346200" cy="13462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9A5DACB7-8DB8-A07C-3EA0-B607B1DD585B}"/>
              </a:ext>
            </a:extLst>
          </p:cNvPr>
          <p:cNvSpPr txBox="1"/>
          <p:nvPr/>
        </p:nvSpPr>
        <p:spPr>
          <a:xfrm>
            <a:off x="11056516" y="1087675"/>
            <a:ext cx="1104499" cy="1227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9E2AB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PATENTED TECHNOLOGY</a:t>
            </a:r>
            <a:r>
              <a:rPr lang="de-DE" sz="800" baseline="30000" dirty="0">
                <a:solidFill>
                  <a:srgbClr val="9E2A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de-DE" sz="800" b="0" i="0" u="none" strike="noStrike" kern="1200" cap="none" spc="0" normalizeH="0" baseline="30000" noProof="0" dirty="0">
              <a:ln>
                <a:noFill/>
              </a:ln>
              <a:solidFill>
                <a:srgbClr val="9E2AB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bject 5">
            <a:extLst>
              <a:ext uri="{FF2B5EF4-FFF2-40B4-BE49-F238E27FC236}">
                <a16:creationId xmlns:a16="http://schemas.microsoft.com/office/drawing/2014/main" id="{CA7CAB60-8498-F0E3-0DD7-758B691C41FC}"/>
              </a:ext>
            </a:extLst>
          </p:cNvPr>
          <p:cNvSpPr txBox="1"/>
          <p:nvPr/>
        </p:nvSpPr>
        <p:spPr>
          <a:xfrm>
            <a:off x="6860575" y="4612783"/>
            <a:ext cx="4494465" cy="76751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280670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This energy is enough to drive</a:t>
            </a:r>
          </a:p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280670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 electric car around the world.</a:t>
            </a:r>
            <a:r>
              <a:rPr kumimoji="0" lang="en-US" sz="2400" b="0" i="0" u="none" strike="noStrike" kern="1200" cap="none" spc="0" normalizeH="0" baseline="30000" noProof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5A1B477-6F78-9A09-0E2B-441F30DF5AA3}"/>
              </a:ext>
            </a:extLst>
          </p:cNvPr>
          <p:cNvSpPr txBox="1"/>
          <p:nvPr/>
        </p:nvSpPr>
        <p:spPr>
          <a:xfrm>
            <a:off x="563150" y="5712777"/>
            <a:ext cx="5532850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1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Internal test report: Savings calculated according to performance KPI on 15,000 treatments </a:t>
            </a:r>
            <a:endParaRPr lang="de-DE" sz="8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2 </a:t>
            </a:r>
            <a:r>
              <a:rPr lang="de-DE" sz="800" dirty="0" err="1"/>
              <a:t>Blankestijn</a:t>
            </a:r>
            <a:r>
              <a:rPr lang="de-DE" sz="800" dirty="0"/>
              <a:t> PJ, Bruchfeld A, </a:t>
            </a:r>
            <a:r>
              <a:rPr lang="de-DE" sz="800" dirty="0" err="1"/>
              <a:t>Cozzolino</a:t>
            </a:r>
            <a:r>
              <a:rPr lang="de-DE" sz="800" dirty="0"/>
              <a:t> M, </a:t>
            </a:r>
            <a:r>
              <a:rPr lang="de-DE" sz="800" dirty="0" err="1"/>
              <a:t>Fliser</a:t>
            </a:r>
            <a:r>
              <a:rPr lang="de-DE" sz="800" dirty="0"/>
              <a:t> D, </a:t>
            </a:r>
            <a:r>
              <a:rPr lang="de-DE" sz="800" dirty="0" err="1"/>
              <a:t>Fouque</a:t>
            </a:r>
            <a:r>
              <a:rPr lang="de-DE" sz="800" dirty="0"/>
              <a:t> D, </a:t>
            </a:r>
            <a:r>
              <a:rPr lang="de-DE" sz="800" dirty="0" err="1"/>
              <a:t>Gansevoort</a:t>
            </a:r>
            <a:r>
              <a:rPr lang="de-DE" sz="800" dirty="0"/>
              <a:t> R, </a:t>
            </a:r>
            <a:r>
              <a:rPr lang="de-DE" sz="800" dirty="0" err="1"/>
              <a:t>Goumenos</a:t>
            </a:r>
            <a:r>
              <a:rPr lang="de-DE" sz="800" dirty="0"/>
              <a:t> D, Massy ZA, </a:t>
            </a:r>
            <a:r>
              <a:rPr lang="de-DE" sz="800" dirty="0" err="1"/>
              <a:t>Rychlık</a:t>
            </a:r>
            <a:r>
              <a:rPr lang="de-DE" sz="800" dirty="0"/>
              <a:t> I, Soler MJ, Stevens K, </a:t>
            </a:r>
            <a:r>
              <a:rPr lang="de-DE" sz="800" dirty="0" err="1"/>
              <a:t>Zoccali</a:t>
            </a:r>
            <a:r>
              <a:rPr lang="de-DE" sz="800" dirty="0"/>
              <a:t> C. </a:t>
            </a:r>
            <a:r>
              <a:rPr lang="de-DE" sz="800" dirty="0" err="1"/>
              <a:t>Nephrology</a:t>
            </a:r>
            <a:r>
              <a:rPr lang="de-DE" sz="800" dirty="0"/>
              <a:t>: </a:t>
            </a:r>
            <a:r>
              <a:rPr lang="de-DE" sz="800" dirty="0" err="1"/>
              <a:t>achieving</a:t>
            </a:r>
            <a:r>
              <a:rPr lang="de-DE" sz="800" dirty="0"/>
              <a:t> </a:t>
            </a:r>
            <a:r>
              <a:rPr lang="de-DE" sz="800" dirty="0" err="1"/>
              <a:t>sustainability</a:t>
            </a:r>
            <a:r>
              <a:rPr lang="de-DE" sz="800" dirty="0"/>
              <a:t>. </a:t>
            </a:r>
            <a:r>
              <a:rPr lang="de-DE" sz="800" dirty="0" err="1"/>
              <a:t>Nephrol</a:t>
            </a:r>
            <a:r>
              <a:rPr lang="de-DE" sz="800" dirty="0"/>
              <a:t> </a:t>
            </a:r>
            <a:r>
              <a:rPr lang="de-DE" sz="800" dirty="0" err="1"/>
              <a:t>Dial</a:t>
            </a:r>
            <a:r>
              <a:rPr lang="de-DE" sz="800" dirty="0"/>
              <a:t> Transplant. 2020 </a:t>
            </a:r>
            <a:r>
              <a:rPr lang="de-DE" sz="800" dirty="0" err="1"/>
              <a:t>Dec</a:t>
            </a:r>
            <a:r>
              <a:rPr lang="de-DE" sz="800" dirty="0"/>
              <a:t> 4;35(12):2030-2033. </a:t>
            </a:r>
            <a:r>
              <a:rPr lang="de-DE" sz="800" dirty="0" err="1"/>
              <a:t>doi</a:t>
            </a:r>
            <a:r>
              <a:rPr lang="de-DE" sz="800" dirty="0"/>
              <a:t>: 10.1093/</a:t>
            </a:r>
            <a:r>
              <a:rPr lang="de-DE" sz="800" dirty="0" err="1"/>
              <a:t>ndt</a:t>
            </a:r>
            <a:r>
              <a:rPr lang="de-DE" sz="800" dirty="0"/>
              <a:t>/gfaa193. PMID: 32901289.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aseline="30000" dirty="0">
                <a:solidFill>
                  <a:srgbClr val="000000"/>
                </a:solidFill>
                <a:latin typeface="+mj-lt"/>
              </a:rPr>
              <a:t>3</a:t>
            </a:r>
            <a:r>
              <a:rPr lang="de-DE" sz="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" dirty="0">
                <a:solidFill>
                  <a:srgbClr val="000000"/>
                </a:solidFill>
                <a:latin typeface="+mj-lt"/>
              </a:rPr>
              <a:t>Patent application pending at least in Germany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40F3154-F5CF-2CE6-7F8D-47636823FBFC}"/>
              </a:ext>
            </a:extLst>
          </p:cNvPr>
          <p:cNvSpPr txBox="1">
            <a:spLocks/>
          </p:cNvSpPr>
          <p:nvPr/>
        </p:nvSpPr>
        <p:spPr>
          <a:xfrm>
            <a:off x="400840" y="4405838"/>
            <a:ext cx="5110470" cy="4093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8646">
              <a:defRPr/>
            </a:pPr>
            <a:r>
              <a:rPr lang="en-US" sz="1330">
                <a:solidFill>
                  <a:srgbClr val="000000"/>
                </a:solidFill>
                <a:cs typeface="Arial"/>
              </a:rPr>
              <a:t>For</a:t>
            </a:r>
            <a:r>
              <a:rPr lang="en-US" sz="1330" spc="24">
                <a:solidFill>
                  <a:srgbClr val="000000"/>
                </a:solidFill>
                <a:cs typeface="Arial"/>
              </a:rPr>
              <a:t> </a:t>
            </a:r>
            <a:r>
              <a:rPr lang="en-US" sz="1330">
                <a:solidFill>
                  <a:srgbClr val="000000"/>
                </a:solidFill>
                <a:cs typeface="Arial"/>
              </a:rPr>
              <a:t>an</a:t>
            </a:r>
            <a:r>
              <a:rPr lang="en-US" sz="1330" spc="24">
                <a:solidFill>
                  <a:srgbClr val="000000"/>
                </a:solidFill>
                <a:cs typeface="Arial"/>
              </a:rPr>
              <a:t> </a:t>
            </a:r>
            <a:r>
              <a:rPr lang="en-US" sz="1330">
                <a:solidFill>
                  <a:srgbClr val="000000"/>
                </a:solidFill>
                <a:cs typeface="Arial"/>
              </a:rPr>
              <a:t>average</a:t>
            </a:r>
            <a:r>
              <a:rPr lang="en-US" sz="1330" spc="27">
                <a:solidFill>
                  <a:srgbClr val="000000"/>
                </a:solidFill>
                <a:cs typeface="Arial"/>
              </a:rPr>
              <a:t> </a:t>
            </a:r>
            <a:r>
              <a:rPr lang="en-US" sz="1330">
                <a:solidFill>
                  <a:srgbClr val="000000"/>
                </a:solidFill>
                <a:cs typeface="Arial"/>
              </a:rPr>
              <a:t>center</a:t>
            </a:r>
            <a:r>
              <a:rPr lang="en-US" sz="1330" spc="24">
                <a:solidFill>
                  <a:srgbClr val="000000"/>
                </a:solidFill>
                <a:cs typeface="Arial"/>
              </a:rPr>
              <a:t> </a:t>
            </a:r>
            <a:r>
              <a:rPr lang="en-US" sz="1330">
                <a:solidFill>
                  <a:srgbClr val="000000"/>
                </a:solidFill>
                <a:cs typeface="Arial"/>
              </a:rPr>
              <a:t>with</a:t>
            </a:r>
            <a:r>
              <a:rPr lang="en-US" sz="1330" spc="24">
                <a:solidFill>
                  <a:srgbClr val="000000"/>
                </a:solidFill>
                <a:cs typeface="Arial"/>
              </a:rPr>
              <a:t> </a:t>
            </a:r>
            <a:r>
              <a:rPr lang="en-US" sz="1330">
                <a:solidFill>
                  <a:srgbClr val="000000"/>
                </a:solidFill>
                <a:cs typeface="Arial"/>
              </a:rPr>
              <a:t>100</a:t>
            </a:r>
            <a:r>
              <a:rPr lang="en-US" sz="1330" spc="27">
                <a:solidFill>
                  <a:srgbClr val="000000"/>
                </a:solidFill>
                <a:cs typeface="Arial"/>
              </a:rPr>
              <a:t> </a:t>
            </a:r>
            <a:r>
              <a:rPr lang="en-US" sz="1330">
                <a:solidFill>
                  <a:srgbClr val="000000"/>
                </a:solidFill>
                <a:cs typeface="Arial"/>
              </a:rPr>
              <a:t>patients, this results in approx. </a:t>
            </a:r>
          </a:p>
          <a:p>
            <a:pPr marL="158646">
              <a:defRPr/>
            </a:pPr>
            <a:r>
              <a:rPr lang="en-US" sz="1330">
                <a:solidFill>
                  <a:srgbClr val="000000"/>
                </a:solidFill>
                <a:cs typeface="Arial"/>
              </a:rPr>
              <a:t>7,650 kW/h savings per year!</a:t>
            </a:r>
            <a:r>
              <a:rPr lang="en-US" sz="1330" baseline="30000">
                <a:solidFill>
                  <a:srgbClr val="000000"/>
                </a:solidFill>
                <a:cs typeface="Arial"/>
              </a:rPr>
              <a:t>1</a:t>
            </a:r>
            <a:endParaRPr lang="en-US" sz="1330">
              <a:solidFill>
                <a:srgbClr val="000000"/>
              </a:solidFill>
              <a:cs typeface="Arial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7354381-1BEC-2B16-B981-5DE1E95CF161}"/>
              </a:ext>
            </a:extLst>
          </p:cNvPr>
          <p:cNvSpPr/>
          <p:nvPr/>
        </p:nvSpPr>
        <p:spPr bwMode="gray">
          <a:xfrm>
            <a:off x="550864" y="0"/>
            <a:ext cx="2700000" cy="349849"/>
          </a:xfrm>
          <a:prstGeom prst="rect">
            <a:avLst/>
          </a:prstGeom>
          <a:solidFill>
            <a:srgbClr val="00A97A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5720" rIns="180000" bIns="45720" rtlCol="0" anchor="ctr"/>
          <a:lstStyle/>
          <a:p>
            <a:pPr algn="ctr"/>
            <a:r>
              <a:rPr lang="en-US" sz="1400" dirty="0"/>
              <a:t>Power consumption reduction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E398889-D935-6C1D-1831-48F1ACC9D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5673" y="2331675"/>
            <a:ext cx="4583328" cy="1840275"/>
          </a:xfrm>
          <a:prstGeom prst="rect">
            <a:avLst/>
          </a:prstGeom>
        </p:spPr>
      </p:pic>
      <p:sp>
        <p:nvSpPr>
          <p:cNvPr id="17" name="Halber Rahmen 16">
            <a:hlinkClick r:id="rId5" action="ppaction://hlinksldjump"/>
            <a:extLst>
              <a:ext uri="{FF2B5EF4-FFF2-40B4-BE49-F238E27FC236}">
                <a16:creationId xmlns:a16="http://schemas.microsoft.com/office/drawing/2014/main" id="{9CED13E6-E662-A5AE-FB9E-69062F817250}"/>
              </a:ext>
            </a:extLst>
          </p:cNvPr>
          <p:cNvSpPr/>
          <p:nvPr/>
        </p:nvSpPr>
        <p:spPr bwMode="gray">
          <a:xfrm rot="18840765">
            <a:off x="833087" y="6391636"/>
            <a:ext cx="144016" cy="144016"/>
          </a:xfrm>
          <a:prstGeom prst="halfFrame">
            <a:avLst/>
          </a:prstGeom>
          <a:solidFill>
            <a:srgbClr val="9E2AB5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BA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object 17">
            <a:hlinkClick r:id="rId5" action="ppaction://hlinksldjump"/>
            <a:extLst>
              <a:ext uri="{FF2B5EF4-FFF2-40B4-BE49-F238E27FC236}">
                <a16:creationId xmlns:a16="http://schemas.microsoft.com/office/drawing/2014/main" id="{3C0FFD8A-1AB8-58DE-5988-42ADB5642128}"/>
              </a:ext>
            </a:extLst>
          </p:cNvPr>
          <p:cNvSpPr/>
          <p:nvPr/>
        </p:nvSpPr>
        <p:spPr>
          <a:xfrm>
            <a:off x="11659470" y="6314432"/>
            <a:ext cx="324609" cy="298425"/>
          </a:xfrm>
          <a:custGeom>
            <a:avLst/>
            <a:gdLst/>
            <a:ahLst/>
            <a:cxnLst/>
            <a:rect l="l" t="t" r="r" b="b"/>
            <a:pathLst>
              <a:path w="535305" h="492125">
                <a:moveTo>
                  <a:pt x="535114" y="264892"/>
                </a:moveTo>
                <a:lnTo>
                  <a:pt x="267552" y="0"/>
                </a:lnTo>
                <a:lnTo>
                  <a:pt x="0" y="264892"/>
                </a:lnTo>
                <a:lnTo>
                  <a:pt x="74835" y="264536"/>
                </a:lnTo>
                <a:lnTo>
                  <a:pt x="74835" y="491639"/>
                </a:lnTo>
                <a:lnTo>
                  <a:pt x="210956" y="491639"/>
                </a:lnTo>
                <a:lnTo>
                  <a:pt x="210956" y="338649"/>
                </a:lnTo>
                <a:lnTo>
                  <a:pt x="324157" y="338649"/>
                </a:lnTo>
                <a:lnTo>
                  <a:pt x="324157" y="491639"/>
                </a:lnTo>
                <a:lnTo>
                  <a:pt x="460279" y="491639"/>
                </a:lnTo>
                <a:lnTo>
                  <a:pt x="460279" y="264536"/>
                </a:lnTo>
                <a:lnTo>
                  <a:pt x="535114" y="264892"/>
                </a:lnTo>
                <a:close/>
              </a:path>
            </a:pathLst>
          </a:custGeom>
          <a:ln w="25400">
            <a:solidFill>
              <a:srgbClr val="9E2AB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Halber Rahmen 18">
            <a:hlinkClick r:id="rId6" action="ppaction://hlinksldjump"/>
            <a:extLst>
              <a:ext uri="{FF2B5EF4-FFF2-40B4-BE49-F238E27FC236}">
                <a16:creationId xmlns:a16="http://schemas.microsoft.com/office/drawing/2014/main" id="{B7599498-9006-1BA4-8215-677C9F87C663}"/>
              </a:ext>
            </a:extLst>
          </p:cNvPr>
          <p:cNvSpPr/>
          <p:nvPr/>
        </p:nvSpPr>
        <p:spPr bwMode="gray">
          <a:xfrm rot="8041073">
            <a:off x="11221631" y="6391636"/>
            <a:ext cx="144016" cy="144016"/>
          </a:xfrm>
          <a:prstGeom prst="halfFrame">
            <a:avLst/>
          </a:prstGeom>
          <a:solidFill>
            <a:srgbClr val="9E2AB5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BA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059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63150" y="908819"/>
            <a:ext cx="3447227" cy="353905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44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Water</a:t>
            </a:r>
            <a:r>
              <a:rPr kumimoji="0" lang="de-DE" sz="2244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2244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recovery</a:t>
            </a:r>
            <a:r>
              <a:rPr kumimoji="0" lang="de-DE" sz="2244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rate</a:t>
            </a: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1A9C136D-C6C2-B1C8-CE7D-6685D5FA4641}"/>
              </a:ext>
            </a:extLst>
          </p:cNvPr>
          <p:cNvSpPr txBox="1"/>
          <p:nvPr/>
        </p:nvSpPr>
        <p:spPr>
          <a:xfrm>
            <a:off x="563150" y="1252091"/>
            <a:ext cx="4854867" cy="2469116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-15" dirty="0" err="1">
                <a:solidFill>
                  <a:srgbClr val="00A97A"/>
                </a:solidFill>
                <a:latin typeface="Arial"/>
                <a:cs typeface="Arial"/>
              </a:rPr>
              <a:t>u</a:t>
            </a:r>
            <a:r>
              <a:rPr kumimoji="0" lang="de-DE" sz="1200" b="0" i="0" u="none" strike="noStrike" kern="1200" cap="none" spc="-15" normalizeH="0" baseline="0" noProof="0" dirty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 </a:t>
            </a:r>
            <a:r>
              <a:rPr kumimoji="0" lang="de-DE" sz="1200" b="0" i="0" u="none" strike="noStrike" kern="1200" cap="none" spc="-15" normalizeH="0" baseline="0" noProof="0" dirty="0" err="1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lang="de-DE" sz="1200" b="0" i="0" u="none" strike="noStrike" kern="1200" cap="none" spc="-15" normalizeH="0" baseline="0" noProof="0" dirty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5800" b="0" i="0" u="none" strike="noStrike" kern="1200" cap="none" spc="-15" normalizeH="0" baseline="0" noProof="0" dirty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95</a:t>
            </a:r>
            <a:r>
              <a:rPr kumimoji="0" sz="15800" b="0" i="0" u="none" strike="noStrike" kern="1200" cap="none" spc="-15" normalizeH="0" baseline="0" noProof="0" dirty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%</a:t>
            </a:r>
            <a:endParaRPr kumimoji="0" sz="15800" b="0" i="0" u="none" strike="noStrike" kern="1200" cap="none" spc="0" normalizeH="0" baseline="0" noProof="0" dirty="0">
              <a:ln>
                <a:noFill/>
              </a:ln>
              <a:solidFill>
                <a:srgbClr val="00A97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223D8C17-6B3E-BA68-B067-22F2CCA71214}"/>
              </a:ext>
            </a:extLst>
          </p:cNvPr>
          <p:cNvSpPr txBox="1"/>
          <p:nvPr/>
        </p:nvSpPr>
        <p:spPr>
          <a:xfrm>
            <a:off x="550863" y="3576499"/>
            <a:ext cx="4537444" cy="828407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23103" lvl="0">
              <a:spcBef>
                <a:spcPts val="76"/>
              </a:spcBef>
              <a:defRPr/>
            </a:pPr>
            <a:r>
              <a:rPr lang="de-DE" sz="1330" err="1">
                <a:solidFill>
                  <a:prstClr val="black"/>
                </a:solidFill>
                <a:cs typeface="Arial"/>
              </a:rPr>
              <a:t>of</a:t>
            </a:r>
            <a:r>
              <a:rPr lang="de-DE" sz="1330">
                <a:solidFill>
                  <a:prstClr val="black"/>
                </a:solidFill>
                <a:cs typeface="Arial"/>
              </a:rPr>
              <a:t> </a:t>
            </a:r>
            <a:r>
              <a:rPr lang="de-DE" sz="1330" err="1">
                <a:solidFill>
                  <a:prstClr val="black"/>
                </a:solidFill>
                <a:cs typeface="Arial"/>
              </a:rPr>
              <a:t>the</a:t>
            </a:r>
            <a:r>
              <a:rPr lang="de-DE" sz="1330">
                <a:solidFill>
                  <a:prstClr val="black"/>
                </a:solidFill>
                <a:cs typeface="Arial"/>
              </a:rPr>
              <a:t> </a:t>
            </a:r>
            <a:r>
              <a:rPr lang="de-DE" sz="1330" err="1">
                <a:solidFill>
                  <a:prstClr val="black"/>
                </a:solidFill>
                <a:cs typeface="Arial"/>
              </a:rPr>
              <a:t>input</a:t>
            </a:r>
            <a:r>
              <a:rPr lang="de-DE" sz="1330">
                <a:solidFill>
                  <a:prstClr val="black"/>
                </a:solidFill>
                <a:cs typeface="Arial"/>
              </a:rPr>
              <a:t> </a:t>
            </a:r>
            <a:r>
              <a:rPr lang="de-DE" sz="1330" err="1">
                <a:solidFill>
                  <a:prstClr val="black"/>
                </a:solidFill>
                <a:cs typeface="Arial"/>
              </a:rPr>
              <a:t>water</a:t>
            </a:r>
            <a:r>
              <a:rPr lang="de-DE" sz="1330">
                <a:solidFill>
                  <a:prstClr val="black"/>
                </a:solidFill>
                <a:cs typeface="Arial"/>
              </a:rPr>
              <a:t> </a:t>
            </a:r>
            <a:r>
              <a:rPr lang="de-DE" sz="1330" err="1">
                <a:solidFill>
                  <a:prstClr val="black"/>
                </a:solidFill>
                <a:cs typeface="Arial"/>
              </a:rPr>
              <a:t>is</a:t>
            </a:r>
            <a:r>
              <a:rPr lang="de-DE" sz="1330">
                <a:solidFill>
                  <a:prstClr val="black"/>
                </a:solidFill>
                <a:cs typeface="Arial"/>
              </a:rPr>
              <a:t> </a:t>
            </a:r>
            <a:r>
              <a:rPr lang="de-DE" sz="1330" err="1">
                <a:solidFill>
                  <a:prstClr val="black"/>
                </a:solidFill>
                <a:cs typeface="Arial"/>
              </a:rPr>
              <a:t>converted</a:t>
            </a:r>
            <a:r>
              <a:rPr lang="de-DE" sz="1330">
                <a:solidFill>
                  <a:prstClr val="black"/>
                </a:solidFill>
                <a:cs typeface="Arial"/>
              </a:rPr>
              <a:t> </a:t>
            </a:r>
            <a:r>
              <a:rPr lang="de-DE" sz="1330" err="1">
                <a:solidFill>
                  <a:prstClr val="black"/>
                </a:solidFill>
                <a:cs typeface="Arial"/>
              </a:rPr>
              <a:t>to</a:t>
            </a:r>
            <a:r>
              <a:rPr lang="de-DE" sz="1330">
                <a:solidFill>
                  <a:prstClr val="black"/>
                </a:solidFill>
                <a:cs typeface="Arial"/>
              </a:rPr>
              <a:t> </a:t>
            </a:r>
            <a:r>
              <a:rPr lang="de-DE" sz="1330" err="1">
                <a:solidFill>
                  <a:prstClr val="black"/>
                </a:solidFill>
                <a:cs typeface="Arial"/>
              </a:rPr>
              <a:t>permeate</a:t>
            </a:r>
            <a:r>
              <a:rPr lang="de-DE" sz="1330">
                <a:solidFill>
                  <a:prstClr val="black"/>
                </a:solidFill>
                <a:cs typeface="Arial"/>
              </a:rPr>
              <a:t> after </a:t>
            </a:r>
            <a:br>
              <a:rPr lang="de-DE" sz="1330">
                <a:solidFill>
                  <a:prstClr val="black"/>
                </a:solidFill>
                <a:cs typeface="Arial"/>
              </a:rPr>
            </a:br>
            <a:r>
              <a:rPr lang="de-DE" sz="1330" err="1">
                <a:solidFill>
                  <a:prstClr val="black"/>
                </a:solidFill>
                <a:cs typeface="Arial"/>
              </a:rPr>
              <a:t>removing</a:t>
            </a:r>
            <a:r>
              <a:rPr lang="de-DE" sz="1330">
                <a:solidFill>
                  <a:prstClr val="black"/>
                </a:solidFill>
                <a:cs typeface="Arial"/>
              </a:rPr>
              <a:t> </a:t>
            </a:r>
            <a:r>
              <a:rPr lang="de-DE" sz="1330" err="1">
                <a:solidFill>
                  <a:prstClr val="black"/>
                </a:solidFill>
                <a:cs typeface="Arial"/>
              </a:rPr>
              <a:t>impurities</a:t>
            </a:r>
            <a:r>
              <a:rPr lang="de-DE" sz="1330">
                <a:solidFill>
                  <a:prstClr val="black"/>
                </a:solidFill>
                <a:cs typeface="Arial"/>
              </a:rPr>
              <a:t> </a:t>
            </a:r>
            <a:r>
              <a:rPr lang="de-DE" sz="1330" err="1">
                <a:solidFill>
                  <a:prstClr val="black"/>
                </a:solidFill>
                <a:cs typeface="Arial"/>
              </a:rPr>
              <a:t>through</a:t>
            </a:r>
            <a:r>
              <a:rPr lang="de-DE" sz="1330">
                <a:solidFill>
                  <a:prstClr val="black"/>
                </a:solidFill>
                <a:cs typeface="Arial"/>
              </a:rPr>
              <a:t> </a:t>
            </a:r>
            <a:r>
              <a:rPr lang="de-DE" sz="1330" err="1">
                <a:solidFill>
                  <a:prstClr val="black"/>
                </a:solidFill>
                <a:cs typeface="Arial"/>
              </a:rPr>
              <a:t>the</a:t>
            </a:r>
            <a:r>
              <a:rPr lang="de-DE" sz="1330">
                <a:solidFill>
                  <a:prstClr val="black"/>
                </a:solidFill>
                <a:cs typeface="Arial"/>
              </a:rPr>
              <a:t> </a:t>
            </a:r>
            <a:r>
              <a:rPr lang="de-DE" sz="1330" err="1">
                <a:cs typeface="Arial"/>
              </a:rPr>
              <a:t>AQUAboss</a:t>
            </a:r>
            <a:r>
              <a:rPr lang="de-DE" sz="1330">
                <a:cs typeface="Arial"/>
              </a:rPr>
              <a:t> </a:t>
            </a:r>
            <a:r>
              <a:rPr lang="de-DE" sz="1330" err="1">
                <a:cs typeface="Arial"/>
              </a:rPr>
              <a:t>nX</a:t>
            </a:r>
            <a:r>
              <a:rPr lang="de-DE" sz="1330">
                <a:cs typeface="Arial"/>
              </a:rPr>
              <a:t> r</a:t>
            </a:r>
            <a:r>
              <a:rPr lang="de-DE" sz="1330">
                <a:solidFill>
                  <a:prstClr val="black"/>
                </a:solidFill>
                <a:cs typeface="Arial"/>
              </a:rPr>
              <a:t>everse </a:t>
            </a:r>
            <a:r>
              <a:rPr lang="de-DE" sz="1330" err="1">
                <a:solidFill>
                  <a:prstClr val="black"/>
                </a:solidFill>
                <a:cs typeface="Arial"/>
              </a:rPr>
              <a:t>osmosis</a:t>
            </a:r>
            <a:r>
              <a:rPr lang="de-DE" sz="1330">
                <a:solidFill>
                  <a:prstClr val="black"/>
                </a:solidFill>
                <a:cs typeface="Arial"/>
              </a:rPr>
              <a:t> system.</a:t>
            </a:r>
            <a:r>
              <a:rPr lang="de-DE" sz="1330" baseline="30000">
                <a:solidFill>
                  <a:prstClr val="black"/>
                </a:solidFill>
                <a:cs typeface="Arial"/>
              </a:rPr>
              <a:t>1</a:t>
            </a:r>
            <a:br>
              <a:rPr lang="de-DE" sz="1330">
                <a:solidFill>
                  <a:prstClr val="black"/>
                </a:solidFill>
                <a:cs typeface="Arial"/>
              </a:rPr>
            </a:br>
            <a:endParaRPr lang="de-DE" sz="1330">
              <a:solidFill>
                <a:prstClr val="black"/>
              </a:solidFill>
              <a:cs typeface="Arial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5A1B477-6F78-9A09-0E2B-441F30DF5AA3}"/>
              </a:ext>
            </a:extLst>
          </p:cNvPr>
          <p:cNvSpPr txBox="1"/>
          <p:nvPr/>
        </p:nvSpPr>
        <p:spPr>
          <a:xfrm>
            <a:off x="563150" y="5962888"/>
            <a:ext cx="5532850" cy="24622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r>
              <a:rPr lang="en-US" sz="800" baseline="30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 According to internal test reports </a:t>
            </a:r>
          </a:p>
          <a:p>
            <a:r>
              <a:rPr lang="en-US" sz="800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 At a water recovery rate of 95% 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8073CD1E-254F-E446-083A-ECE933397CA6}"/>
              </a:ext>
            </a:extLst>
          </p:cNvPr>
          <p:cNvSpPr/>
          <p:nvPr/>
        </p:nvSpPr>
        <p:spPr>
          <a:xfrm>
            <a:off x="6096000" y="0"/>
            <a:ext cx="6095572" cy="6865749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10052039" y="0"/>
                </a:moveTo>
                <a:lnTo>
                  <a:pt x="0" y="0"/>
                </a:lnTo>
                <a:lnTo>
                  <a:pt x="0" y="11308556"/>
                </a:lnTo>
                <a:lnTo>
                  <a:pt x="10052039" y="11308556"/>
                </a:lnTo>
                <a:lnTo>
                  <a:pt x="10052039" y="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12797668-295C-8541-CBFB-724E461262C3}"/>
              </a:ext>
            </a:extLst>
          </p:cNvPr>
          <p:cNvSpPr txBox="1"/>
          <p:nvPr/>
        </p:nvSpPr>
        <p:spPr>
          <a:xfrm>
            <a:off x="550863" y="4665735"/>
            <a:ext cx="4403909" cy="592383"/>
          </a:xfrm>
          <a:prstGeom prst="rect">
            <a:avLst/>
          </a:prstGeom>
          <a:solidFill>
            <a:srgbClr val="EFECE6"/>
          </a:solidFill>
        </p:spPr>
        <p:txBody>
          <a:bodyPr vert="horz" wrap="square" lIns="180000" tIns="90000" rIns="180000" bIns="90000" rtlCol="0" anchor="ctr">
            <a:spAutoFit/>
          </a:bodyPr>
          <a:lstStyle/>
          <a:p>
            <a:pPr marL="23103" marR="0" lvl="0" indent="0" algn="ctr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This </a:t>
            </a:r>
            <a:r>
              <a:rPr kumimoji="0" lang="de-DE" sz="1334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means</a:t>
            </a:r>
            <a:r>
              <a:rPr kumimoji="0" lang="de-DE" sz="13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334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that</a:t>
            </a:r>
            <a:r>
              <a:rPr kumimoji="0" lang="de-DE" sz="13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334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lang="de-DE" sz="13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334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AQUAboss</a:t>
            </a:r>
            <a:r>
              <a:rPr kumimoji="0" lang="de-DE" sz="1334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334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nX</a:t>
            </a:r>
            <a:r>
              <a:rPr kumimoji="0" lang="de-DE" sz="1334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lang="de-DE" sz="1334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it</a:t>
            </a:r>
            <a:r>
              <a:rPr kumimoji="0" lang="de-DE" sz="1334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334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lang="de-DE" sz="1334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possible </a:t>
            </a:r>
            <a:r>
              <a:rPr kumimoji="0" lang="de-DE" sz="1334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lang="de-DE" sz="1334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334" b="0" i="0" u="none" strike="noStrike" kern="1200" cap="none" spc="0" normalizeH="0" baseline="0" noProof="0" dirty="0" err="1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discard</a:t>
            </a:r>
            <a:r>
              <a:rPr kumimoji="0" lang="de-DE" sz="1334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334" b="0" i="0" u="none" strike="noStrike" kern="1200" cap="none" spc="0" normalizeH="0" baseline="0" noProof="0" dirty="0" err="1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only</a:t>
            </a:r>
            <a:r>
              <a:rPr kumimoji="0" lang="de-DE" sz="1334" b="0" i="0" u="none" strike="noStrike" kern="1200" cap="none" spc="0" normalizeH="0" baseline="0" noProof="0" dirty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5% </a:t>
            </a:r>
            <a:r>
              <a:rPr kumimoji="0" lang="de-DE" sz="1334" b="0" i="0" u="none" strike="noStrike" kern="1200" cap="none" spc="0" normalizeH="0" baseline="0" noProof="0" dirty="0" err="1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lang="de-DE" sz="1334" b="0" i="0" u="none" strike="noStrike" kern="1200" cap="none" spc="0" normalizeH="0" baseline="0" noProof="0" dirty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334" b="0" i="0" u="none" strike="noStrike" kern="1200" cap="none" spc="0" normalizeH="0" baseline="0" noProof="0" dirty="0" err="1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lang="de-DE" sz="1334" b="0" i="0" u="none" strike="noStrike" kern="1200" cap="none" spc="0" normalizeH="0" baseline="0" noProof="0" dirty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334" b="0" i="0" u="none" strike="noStrike" kern="1200" cap="none" spc="0" normalizeH="0" baseline="0" noProof="0" dirty="0" err="1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raw</a:t>
            </a:r>
            <a:r>
              <a:rPr kumimoji="0" lang="de-DE" sz="1334" b="0" i="0" u="none" strike="noStrike" kern="1200" cap="none" spc="0" normalizeH="0" baseline="0" noProof="0" dirty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334" b="0" i="0" u="none" strike="noStrike" kern="1200" cap="none" spc="0" normalizeH="0" baseline="0" noProof="0" dirty="0" err="1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water</a:t>
            </a:r>
            <a:r>
              <a:rPr kumimoji="0" lang="de-DE" sz="1334" b="0" i="0" u="none" strike="noStrike" kern="1200" cap="none" spc="0" normalizeH="0" baseline="0" noProof="0" dirty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334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during</a:t>
            </a:r>
            <a:r>
              <a:rPr kumimoji="0" lang="de-DE" sz="1334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334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lang="de-DE" sz="1334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process</a:t>
            </a:r>
            <a:r>
              <a:rPr kumimoji="0" lang="de-DE" sz="13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r>
              <a:rPr kumimoji="0" lang="de-DE" sz="1334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5926995-D77E-FF0E-81A2-F5917F0BC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567" t="21451" r="27966" b="19914"/>
          <a:stretch/>
        </p:blipFill>
        <p:spPr>
          <a:xfrm>
            <a:off x="5028212" y="4617098"/>
            <a:ext cx="549386" cy="708512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3E0304D4-6B37-EB25-E5A8-77A0DAE8D8E3}"/>
              </a:ext>
            </a:extLst>
          </p:cNvPr>
          <p:cNvSpPr/>
          <p:nvPr/>
        </p:nvSpPr>
        <p:spPr bwMode="gray">
          <a:xfrm>
            <a:off x="550864" y="0"/>
            <a:ext cx="2700000" cy="349849"/>
          </a:xfrm>
          <a:prstGeom prst="rect">
            <a:avLst/>
          </a:prstGeom>
          <a:solidFill>
            <a:srgbClr val="00A97A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5720" rIns="180000" bIns="45720" rtlCol="0" anchor="ctr"/>
          <a:lstStyle/>
          <a:p>
            <a:pPr algn="ctr"/>
            <a:r>
              <a:rPr lang="en-US" sz="1400" dirty="0"/>
              <a:t>Water recovery rate</a:t>
            </a:r>
          </a:p>
        </p:txBody>
      </p:sp>
      <p:sp>
        <p:nvSpPr>
          <p:cNvPr id="4" name="Halber Rahmen 3">
            <a:hlinkClick r:id="rId5" action="ppaction://hlinksldjump"/>
            <a:extLst>
              <a:ext uri="{FF2B5EF4-FFF2-40B4-BE49-F238E27FC236}">
                <a16:creationId xmlns:a16="http://schemas.microsoft.com/office/drawing/2014/main" id="{C69CCFED-A5E5-BFCE-0D73-15DA3085AB2E}"/>
              </a:ext>
            </a:extLst>
          </p:cNvPr>
          <p:cNvSpPr/>
          <p:nvPr/>
        </p:nvSpPr>
        <p:spPr bwMode="gray">
          <a:xfrm rot="18840765">
            <a:off x="833087" y="6391636"/>
            <a:ext cx="144016" cy="144016"/>
          </a:xfrm>
          <a:prstGeom prst="halfFrame">
            <a:avLst/>
          </a:prstGeom>
          <a:solidFill>
            <a:srgbClr val="9E2AB5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BA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object 17">
            <a:hlinkClick r:id="rId6" action="ppaction://hlinksldjump"/>
            <a:extLst>
              <a:ext uri="{FF2B5EF4-FFF2-40B4-BE49-F238E27FC236}">
                <a16:creationId xmlns:a16="http://schemas.microsoft.com/office/drawing/2014/main" id="{9B6FF939-52FC-12EE-5980-E3D212C8028E}"/>
              </a:ext>
            </a:extLst>
          </p:cNvPr>
          <p:cNvSpPr/>
          <p:nvPr/>
        </p:nvSpPr>
        <p:spPr>
          <a:xfrm>
            <a:off x="11659470" y="6314432"/>
            <a:ext cx="324609" cy="298425"/>
          </a:xfrm>
          <a:custGeom>
            <a:avLst/>
            <a:gdLst/>
            <a:ahLst/>
            <a:cxnLst/>
            <a:rect l="l" t="t" r="r" b="b"/>
            <a:pathLst>
              <a:path w="535305" h="492125">
                <a:moveTo>
                  <a:pt x="535114" y="264892"/>
                </a:moveTo>
                <a:lnTo>
                  <a:pt x="267552" y="0"/>
                </a:lnTo>
                <a:lnTo>
                  <a:pt x="0" y="264892"/>
                </a:lnTo>
                <a:lnTo>
                  <a:pt x="74835" y="264536"/>
                </a:lnTo>
                <a:lnTo>
                  <a:pt x="74835" y="491639"/>
                </a:lnTo>
                <a:lnTo>
                  <a:pt x="210956" y="491639"/>
                </a:lnTo>
                <a:lnTo>
                  <a:pt x="210956" y="338649"/>
                </a:lnTo>
                <a:lnTo>
                  <a:pt x="324157" y="338649"/>
                </a:lnTo>
                <a:lnTo>
                  <a:pt x="324157" y="491639"/>
                </a:lnTo>
                <a:lnTo>
                  <a:pt x="460279" y="491639"/>
                </a:lnTo>
                <a:lnTo>
                  <a:pt x="460279" y="264536"/>
                </a:lnTo>
                <a:lnTo>
                  <a:pt x="535114" y="264892"/>
                </a:lnTo>
                <a:close/>
              </a:path>
            </a:pathLst>
          </a:custGeom>
          <a:ln w="25400">
            <a:solidFill>
              <a:srgbClr val="9E2AB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Halber Rahmen 11">
            <a:hlinkClick r:id="rId7" action="ppaction://hlinksldjump"/>
            <a:extLst>
              <a:ext uri="{FF2B5EF4-FFF2-40B4-BE49-F238E27FC236}">
                <a16:creationId xmlns:a16="http://schemas.microsoft.com/office/drawing/2014/main" id="{E528CB98-EEEE-21AB-8FB7-58E8655FACD1}"/>
              </a:ext>
            </a:extLst>
          </p:cNvPr>
          <p:cNvSpPr/>
          <p:nvPr/>
        </p:nvSpPr>
        <p:spPr bwMode="gray">
          <a:xfrm rot="8041073">
            <a:off x="11221631" y="6391636"/>
            <a:ext cx="144016" cy="144016"/>
          </a:xfrm>
          <a:prstGeom prst="halfFrame">
            <a:avLst/>
          </a:prstGeom>
          <a:solidFill>
            <a:srgbClr val="9E2AB5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BA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425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A7CE45B7-AF70-0AA0-2149-4FD5AB0F121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08" imgH="408" progId="TCLayout.ActiveDocument.1">
                  <p:embed/>
                </p:oleObj>
              </mc:Choice>
              <mc:Fallback>
                <p:oleObj name="think-cell Folie" r:id="rId3" imgW="408" imgH="408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7CE45B7-AF70-0AA0-2149-4FD5AB0F12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>
            <a:extLst>
              <a:ext uri="{FF2B5EF4-FFF2-40B4-BE49-F238E27FC236}">
                <a16:creationId xmlns:a16="http://schemas.microsoft.com/office/drawing/2014/main" id="{6612D48C-083C-7007-1BD2-12242E08B91B}"/>
              </a:ext>
            </a:extLst>
          </p:cNvPr>
          <p:cNvSpPr/>
          <p:nvPr/>
        </p:nvSpPr>
        <p:spPr bwMode="gray">
          <a:xfrm>
            <a:off x="0" y="0"/>
            <a:ext cx="5411788" cy="6858000"/>
          </a:xfrm>
          <a:prstGeom prst="rect">
            <a:avLst/>
          </a:prstGeom>
          <a:solidFill>
            <a:srgbClr val="F0EDE6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539E77E-B0F0-D748-D235-C158B3572CFF}"/>
              </a:ext>
            </a:extLst>
          </p:cNvPr>
          <p:cNvSpPr txBox="1"/>
          <p:nvPr/>
        </p:nvSpPr>
        <p:spPr>
          <a:xfrm>
            <a:off x="6096000" y="2247901"/>
            <a:ext cx="5545138" cy="11811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Hot Rinse Smart heat-on-demand disinfection method only consumes energy during the disinfection cycle. </a:t>
            </a:r>
          </a:p>
          <a:p>
            <a:pPr marL="0" marR="0" lvl="0" indent="0" algn="l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Hot Rinse Smart can be a chemical-free disinfection solution.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6E076F1-0D63-D587-A19E-4882863883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304" t="5589" r="18304"/>
          <a:stretch/>
        </p:blipFill>
        <p:spPr>
          <a:xfrm>
            <a:off x="0" y="2020532"/>
            <a:ext cx="5411788" cy="2816937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B4D6A48D-F278-D923-DF10-16E79DA2C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93738"/>
            <a:ext cx="5545138" cy="863600"/>
          </a:xfrm>
        </p:spPr>
        <p:txBody>
          <a:bodyPr vert="horz"/>
          <a:lstStyle/>
          <a:p>
            <a:r>
              <a:rPr lang="en-US" dirty="0">
                <a:solidFill>
                  <a:schemeClr val="tx1"/>
                </a:solidFill>
              </a:rPr>
              <a:t>Hot Rinse Smart</a:t>
            </a:r>
          </a:p>
        </p:txBody>
      </p:sp>
      <p:sp>
        <p:nvSpPr>
          <p:cNvPr id="11" name="Halber Rahmen 10">
            <a:hlinkClick r:id="rId6" action="ppaction://hlinksldjump"/>
            <a:extLst>
              <a:ext uri="{FF2B5EF4-FFF2-40B4-BE49-F238E27FC236}">
                <a16:creationId xmlns:a16="http://schemas.microsoft.com/office/drawing/2014/main" id="{93CC4B02-9B96-DBF0-E9FB-EDE4DC6758DF}"/>
              </a:ext>
            </a:extLst>
          </p:cNvPr>
          <p:cNvSpPr/>
          <p:nvPr/>
        </p:nvSpPr>
        <p:spPr bwMode="gray">
          <a:xfrm rot="18840765">
            <a:off x="833087" y="6391636"/>
            <a:ext cx="144016" cy="144016"/>
          </a:xfrm>
          <a:prstGeom prst="halfFrame">
            <a:avLst/>
          </a:prstGeom>
          <a:solidFill>
            <a:srgbClr val="9E2AB5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BA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object 17">
            <a:hlinkClick r:id="rId7" action="ppaction://hlinksldjump"/>
            <a:extLst>
              <a:ext uri="{FF2B5EF4-FFF2-40B4-BE49-F238E27FC236}">
                <a16:creationId xmlns:a16="http://schemas.microsoft.com/office/drawing/2014/main" id="{3658E1F6-445C-94BA-A8D0-B40B749E81F3}"/>
              </a:ext>
            </a:extLst>
          </p:cNvPr>
          <p:cNvSpPr/>
          <p:nvPr/>
        </p:nvSpPr>
        <p:spPr>
          <a:xfrm>
            <a:off x="11659470" y="6314432"/>
            <a:ext cx="324609" cy="298425"/>
          </a:xfrm>
          <a:custGeom>
            <a:avLst/>
            <a:gdLst/>
            <a:ahLst/>
            <a:cxnLst/>
            <a:rect l="l" t="t" r="r" b="b"/>
            <a:pathLst>
              <a:path w="535305" h="492125">
                <a:moveTo>
                  <a:pt x="535114" y="264892"/>
                </a:moveTo>
                <a:lnTo>
                  <a:pt x="267552" y="0"/>
                </a:lnTo>
                <a:lnTo>
                  <a:pt x="0" y="264892"/>
                </a:lnTo>
                <a:lnTo>
                  <a:pt x="74835" y="264536"/>
                </a:lnTo>
                <a:lnTo>
                  <a:pt x="74835" y="491639"/>
                </a:lnTo>
                <a:lnTo>
                  <a:pt x="210956" y="491639"/>
                </a:lnTo>
                <a:lnTo>
                  <a:pt x="210956" y="338649"/>
                </a:lnTo>
                <a:lnTo>
                  <a:pt x="324157" y="338649"/>
                </a:lnTo>
                <a:lnTo>
                  <a:pt x="324157" y="491639"/>
                </a:lnTo>
                <a:lnTo>
                  <a:pt x="460279" y="491639"/>
                </a:lnTo>
                <a:lnTo>
                  <a:pt x="460279" y="264536"/>
                </a:lnTo>
                <a:lnTo>
                  <a:pt x="535114" y="264892"/>
                </a:lnTo>
                <a:close/>
              </a:path>
            </a:pathLst>
          </a:custGeom>
          <a:ln w="25400">
            <a:solidFill>
              <a:srgbClr val="9E2AB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Halber Rahmen 6">
            <a:hlinkClick r:id="rId8" action="ppaction://hlinksldjump"/>
            <a:extLst>
              <a:ext uri="{FF2B5EF4-FFF2-40B4-BE49-F238E27FC236}">
                <a16:creationId xmlns:a16="http://schemas.microsoft.com/office/drawing/2014/main" id="{782EFF0C-757C-D391-F30D-F308BFE0AC2B}"/>
              </a:ext>
            </a:extLst>
          </p:cNvPr>
          <p:cNvSpPr/>
          <p:nvPr/>
        </p:nvSpPr>
        <p:spPr bwMode="gray">
          <a:xfrm rot="8041073">
            <a:off x="11221631" y="6391636"/>
            <a:ext cx="144016" cy="144016"/>
          </a:xfrm>
          <a:prstGeom prst="halfFrame">
            <a:avLst/>
          </a:prstGeom>
          <a:solidFill>
            <a:srgbClr val="9E2AB5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BA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35B81CD-C9A7-021C-E1B9-D12733EC409F}"/>
              </a:ext>
            </a:extLst>
          </p:cNvPr>
          <p:cNvSpPr/>
          <p:nvPr/>
        </p:nvSpPr>
        <p:spPr bwMode="gray">
          <a:xfrm>
            <a:off x="550864" y="0"/>
            <a:ext cx="2700000" cy="349849"/>
          </a:xfrm>
          <a:prstGeom prst="rect">
            <a:avLst/>
          </a:prstGeom>
          <a:solidFill>
            <a:srgbClr val="00A97A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5720" rIns="180000" bIns="45720" rtlCol="0" anchor="ctr"/>
          <a:lstStyle/>
          <a:p>
            <a:pPr algn="ctr"/>
            <a:r>
              <a:rPr lang="en-US" sz="1400" dirty="0"/>
              <a:t>Heat disinfection</a:t>
            </a:r>
          </a:p>
        </p:txBody>
      </p:sp>
    </p:spTree>
    <p:extLst>
      <p:ext uri="{BB962C8B-B14F-4D97-AF65-F5344CB8AC3E}">
        <p14:creationId xmlns:p14="http://schemas.microsoft.com/office/powerpoint/2010/main" val="906177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096000" y="0"/>
            <a:ext cx="6095572" cy="6858000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10052039" y="0"/>
                </a:moveTo>
                <a:lnTo>
                  <a:pt x="0" y="0"/>
                </a:lnTo>
                <a:lnTo>
                  <a:pt x="0" y="11308556"/>
                </a:lnTo>
                <a:lnTo>
                  <a:pt x="10052039" y="11308556"/>
                </a:lnTo>
                <a:lnTo>
                  <a:pt x="10052039" y="0"/>
                </a:lnTo>
                <a:close/>
              </a:path>
            </a:pathLst>
          </a:custGeom>
          <a:solidFill>
            <a:srgbClr val="EFEC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0863" y="1492011"/>
            <a:ext cx="4630401" cy="8532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1038" indent="-207935">
              <a:lnSpc>
                <a:spcPts val="1786"/>
              </a:lnSpc>
              <a:spcBef>
                <a:spcPts val="76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tabLst>
                <a:tab pos="167118" algn="l"/>
              </a:tabLst>
              <a:defRPr/>
            </a:pPr>
            <a:r>
              <a:rPr kumimoji="0" lang="en-US" sz="13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Offers fully automated heat disinfection (HRS)</a:t>
            </a:r>
            <a:r>
              <a:rPr kumimoji="0" lang="en-US" sz="1334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lang="en-US" sz="13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lang="en-US" sz="1334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31038" indent="-207935">
              <a:lnSpc>
                <a:spcPts val="1786"/>
              </a:lnSpc>
              <a:spcBef>
                <a:spcPts val="76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tabLst>
                <a:tab pos="167118" algn="l"/>
              </a:tabLst>
              <a:defRPr/>
            </a:pPr>
            <a:r>
              <a:rPr kumimoji="0" lang="en-US" sz="1334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Uses the A0 value as a measure of disinfection efficiency</a:t>
            </a:r>
            <a:r>
              <a:rPr kumimoji="0" lang="en-US" sz="1334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lang="en-US" sz="1334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endParaRPr kumimoji="0" lang="en-US" sz="1334" b="0" i="0" u="none" strike="noStrike" kern="1200" cap="none" spc="0" normalizeH="0" baseline="0" noProof="0" dirty="0">
              <a:ln>
                <a:noFill/>
              </a:ln>
              <a:solidFill>
                <a:srgbClr val="14B085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31038" marR="0" lvl="0" indent="-207935" algn="l" defTabSz="914400" rtl="0" eaLnBrk="1" fontAlgn="auto" latinLnBrk="0" hangingPunct="1">
              <a:lnSpc>
                <a:spcPts val="1786"/>
              </a:lnSpc>
              <a:spcBef>
                <a:spcPts val="76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Char char="§"/>
              <a:tabLst>
                <a:tab pos="167118" algn="l"/>
              </a:tabLst>
              <a:defRPr/>
            </a:pPr>
            <a:r>
              <a:rPr kumimoji="0" lang="en-US" sz="1334" b="0" i="0" u="none" strike="noStrike" kern="1200" cap="none" spc="0" normalizeH="0" baseline="0" noProof="0" dirty="0">
                <a:ln>
                  <a:noFill/>
                </a:ln>
                <a:solidFill>
                  <a:srgbClr val="14B0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Reduces hot water consumption</a:t>
            </a:r>
            <a:r>
              <a:rPr kumimoji="0" lang="en-US" sz="13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for reaching target A0</a:t>
            </a:r>
            <a:r>
              <a:rPr kumimoji="0" lang="en-US" sz="1334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747FB6EF-450F-392B-F927-84649709BA59}"/>
              </a:ext>
            </a:extLst>
          </p:cNvPr>
          <p:cNvSpPr/>
          <p:nvPr/>
        </p:nvSpPr>
        <p:spPr>
          <a:xfrm>
            <a:off x="6094883" y="0"/>
            <a:ext cx="6095572" cy="6858000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10052039" y="0"/>
                </a:moveTo>
                <a:lnTo>
                  <a:pt x="0" y="0"/>
                </a:lnTo>
                <a:lnTo>
                  <a:pt x="0" y="11308556"/>
                </a:lnTo>
                <a:lnTo>
                  <a:pt x="10052039" y="11308556"/>
                </a:lnTo>
                <a:lnTo>
                  <a:pt x="10052039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65316B42-09DB-27CE-DE7C-97A4DDD4CC71}"/>
              </a:ext>
            </a:extLst>
          </p:cNvPr>
          <p:cNvSpPr txBox="1"/>
          <p:nvPr/>
        </p:nvSpPr>
        <p:spPr>
          <a:xfrm>
            <a:off x="550863" y="4568907"/>
            <a:ext cx="4953139" cy="7655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 set the target,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AQUAboss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nX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A97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reaches it the efficient way.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7CC18B1-9B91-DDC6-CAB4-84D2A9C5C576}"/>
              </a:ext>
            </a:extLst>
          </p:cNvPr>
          <p:cNvSpPr txBox="1"/>
          <p:nvPr/>
        </p:nvSpPr>
        <p:spPr>
          <a:xfrm>
            <a:off x="550863" y="5837009"/>
            <a:ext cx="4408483" cy="3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According to internal test reports and thermal disinfection test </a:t>
            </a:r>
          </a:p>
          <a:p>
            <a:r>
              <a:rPr 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According to internal test report</a:t>
            </a:r>
          </a:p>
          <a:p>
            <a:r>
              <a:rPr 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Patent application pending at least in Germany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5931AC-8598-B384-FBA5-045269401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567" t="21451" r="27966" b="19914"/>
          <a:stretch/>
        </p:blipFill>
        <p:spPr>
          <a:xfrm>
            <a:off x="5468099" y="2622904"/>
            <a:ext cx="549386" cy="708512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4834B694-94D6-513C-3E3B-9421FEF608EB}"/>
              </a:ext>
            </a:extLst>
          </p:cNvPr>
          <p:cNvSpPr/>
          <p:nvPr/>
        </p:nvSpPr>
        <p:spPr bwMode="gray">
          <a:xfrm>
            <a:off x="550864" y="0"/>
            <a:ext cx="2700000" cy="349849"/>
          </a:xfrm>
          <a:prstGeom prst="rect">
            <a:avLst/>
          </a:prstGeom>
          <a:solidFill>
            <a:srgbClr val="00A97A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5720" rIns="180000" bIns="45720" rtlCol="0" anchor="ctr"/>
          <a:lstStyle/>
          <a:p>
            <a:pPr algn="ctr"/>
            <a:r>
              <a:rPr lang="en-US" sz="1400" dirty="0"/>
              <a:t>Heat disinfection</a:t>
            </a:r>
          </a:p>
        </p:txBody>
      </p:sp>
      <p:sp>
        <p:nvSpPr>
          <p:cNvPr id="14" name="Halber Rahmen 13">
            <a:hlinkClick r:id="rId6" action="ppaction://hlinksldjump"/>
            <a:extLst>
              <a:ext uri="{FF2B5EF4-FFF2-40B4-BE49-F238E27FC236}">
                <a16:creationId xmlns:a16="http://schemas.microsoft.com/office/drawing/2014/main" id="{11F5B122-C277-5D39-64EB-D406CCCA4BDD}"/>
              </a:ext>
            </a:extLst>
          </p:cNvPr>
          <p:cNvSpPr/>
          <p:nvPr/>
        </p:nvSpPr>
        <p:spPr bwMode="gray">
          <a:xfrm rot="18840765">
            <a:off x="833087" y="6391636"/>
            <a:ext cx="144016" cy="144016"/>
          </a:xfrm>
          <a:prstGeom prst="halfFrame">
            <a:avLst/>
          </a:prstGeom>
          <a:solidFill>
            <a:srgbClr val="9E2AB5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BA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object 17">
            <a:hlinkClick r:id="rId7" action="ppaction://hlinksldjump"/>
            <a:extLst>
              <a:ext uri="{FF2B5EF4-FFF2-40B4-BE49-F238E27FC236}">
                <a16:creationId xmlns:a16="http://schemas.microsoft.com/office/drawing/2014/main" id="{B3B3DEEA-E48C-1D8D-03A9-197D4DAAFE2A}"/>
              </a:ext>
            </a:extLst>
          </p:cNvPr>
          <p:cNvSpPr/>
          <p:nvPr/>
        </p:nvSpPr>
        <p:spPr>
          <a:xfrm>
            <a:off x="11659470" y="6314432"/>
            <a:ext cx="324609" cy="298425"/>
          </a:xfrm>
          <a:custGeom>
            <a:avLst/>
            <a:gdLst/>
            <a:ahLst/>
            <a:cxnLst/>
            <a:rect l="l" t="t" r="r" b="b"/>
            <a:pathLst>
              <a:path w="535305" h="492125">
                <a:moveTo>
                  <a:pt x="535114" y="264892"/>
                </a:moveTo>
                <a:lnTo>
                  <a:pt x="267552" y="0"/>
                </a:lnTo>
                <a:lnTo>
                  <a:pt x="0" y="264892"/>
                </a:lnTo>
                <a:lnTo>
                  <a:pt x="74835" y="264536"/>
                </a:lnTo>
                <a:lnTo>
                  <a:pt x="74835" y="491639"/>
                </a:lnTo>
                <a:lnTo>
                  <a:pt x="210956" y="491639"/>
                </a:lnTo>
                <a:lnTo>
                  <a:pt x="210956" y="338649"/>
                </a:lnTo>
                <a:lnTo>
                  <a:pt x="324157" y="338649"/>
                </a:lnTo>
                <a:lnTo>
                  <a:pt x="324157" y="491639"/>
                </a:lnTo>
                <a:lnTo>
                  <a:pt x="460279" y="491639"/>
                </a:lnTo>
                <a:lnTo>
                  <a:pt x="460279" y="264536"/>
                </a:lnTo>
                <a:lnTo>
                  <a:pt x="535114" y="264892"/>
                </a:lnTo>
                <a:close/>
              </a:path>
            </a:pathLst>
          </a:custGeom>
          <a:ln w="25400">
            <a:solidFill>
              <a:srgbClr val="9E2AB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9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Halber Rahmen 16">
            <a:hlinkClick r:id="rId8" action="ppaction://hlinksldjump"/>
            <a:extLst>
              <a:ext uri="{FF2B5EF4-FFF2-40B4-BE49-F238E27FC236}">
                <a16:creationId xmlns:a16="http://schemas.microsoft.com/office/drawing/2014/main" id="{B693C254-7F77-2C73-BCA2-818D9B8D17A6}"/>
              </a:ext>
            </a:extLst>
          </p:cNvPr>
          <p:cNvSpPr/>
          <p:nvPr/>
        </p:nvSpPr>
        <p:spPr bwMode="gray">
          <a:xfrm rot="8041073">
            <a:off x="11221631" y="6391636"/>
            <a:ext cx="144016" cy="144016"/>
          </a:xfrm>
          <a:prstGeom prst="halfFrame">
            <a:avLst/>
          </a:prstGeom>
          <a:solidFill>
            <a:srgbClr val="9E2AB5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BA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FF78A5F6-BB5B-39DF-8854-A8EC165250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935666" y="-94109"/>
            <a:ext cx="1346200" cy="1346200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B7A96AB9-C132-5B19-72F3-7123D36F61EC}"/>
              </a:ext>
            </a:extLst>
          </p:cNvPr>
          <p:cNvSpPr txBox="1"/>
          <p:nvPr/>
        </p:nvSpPr>
        <p:spPr>
          <a:xfrm>
            <a:off x="11056516" y="1087675"/>
            <a:ext cx="1104499" cy="1227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9E2AB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PATENTED TECHNOLOGY</a:t>
            </a:r>
            <a:r>
              <a:rPr lang="de-DE" sz="800" baseline="30000" dirty="0">
                <a:solidFill>
                  <a:srgbClr val="9E2A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de-DE" sz="800" b="0" i="0" u="none" strike="noStrike" kern="1200" cap="none" spc="0" normalizeH="0" baseline="30000" noProof="0" dirty="0">
              <a:ln>
                <a:noFill/>
              </a:ln>
              <a:solidFill>
                <a:srgbClr val="9E2AB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bject 3">
            <a:extLst>
              <a:ext uri="{FF2B5EF4-FFF2-40B4-BE49-F238E27FC236}">
                <a16:creationId xmlns:a16="http://schemas.microsoft.com/office/drawing/2014/main" id="{CE445EBE-EBC1-2216-9226-C76EB5CCA246}"/>
              </a:ext>
            </a:extLst>
          </p:cNvPr>
          <p:cNvSpPr txBox="1"/>
          <p:nvPr/>
        </p:nvSpPr>
        <p:spPr>
          <a:xfrm>
            <a:off x="563150" y="908819"/>
            <a:ext cx="4940852" cy="353905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lvl="0">
              <a:spcBef>
                <a:spcPts val="67"/>
              </a:spcBef>
              <a:defRPr/>
            </a:pPr>
            <a:r>
              <a:rPr lang="de-DE" sz="2244" dirty="0">
                <a:cs typeface="Arial"/>
              </a:rPr>
              <a:t>ECO </a:t>
            </a:r>
            <a:r>
              <a:rPr lang="de-DE" sz="2244" dirty="0" err="1">
                <a:cs typeface="Arial"/>
              </a:rPr>
              <a:t>heat</a:t>
            </a:r>
            <a:r>
              <a:rPr lang="de-DE" sz="2244" dirty="0">
                <a:cs typeface="Arial"/>
              </a:rPr>
              <a:t>-on-</a:t>
            </a:r>
            <a:r>
              <a:rPr lang="de-DE" sz="2244" dirty="0" err="1">
                <a:cs typeface="Arial"/>
              </a:rPr>
              <a:t>demand</a:t>
            </a:r>
            <a:r>
              <a:rPr lang="de-DE" sz="2244" dirty="0">
                <a:cs typeface="Arial"/>
              </a:rPr>
              <a:t> </a:t>
            </a:r>
            <a:r>
              <a:rPr lang="de-DE" sz="2244" dirty="0" err="1">
                <a:cs typeface="Arial"/>
              </a:rPr>
              <a:t>disinfection</a:t>
            </a:r>
            <a:endParaRPr lang="de-DE" sz="2244" dirty="0">
              <a:cs typeface="Arial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0AE0DE00-63E5-DE0D-15D0-81C0C30D56E0}"/>
              </a:ext>
            </a:extLst>
          </p:cNvPr>
          <p:cNvSpPr/>
          <p:nvPr/>
        </p:nvSpPr>
        <p:spPr bwMode="gray">
          <a:xfrm>
            <a:off x="550863" y="2654803"/>
            <a:ext cx="4838720" cy="1450671"/>
          </a:xfrm>
          <a:prstGeom prst="rect">
            <a:avLst/>
          </a:prstGeom>
          <a:solidFill>
            <a:srgbClr val="F0EDE6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 8">
            <a:extLst>
              <a:ext uri="{FF2B5EF4-FFF2-40B4-BE49-F238E27FC236}">
                <a16:creationId xmlns:a16="http://schemas.microsoft.com/office/drawing/2014/main" id="{EF7BFC9A-F116-152F-E5A8-F92B8D56093C}"/>
              </a:ext>
            </a:extLst>
          </p:cNvPr>
          <p:cNvSpPr txBox="1"/>
          <p:nvPr/>
        </p:nvSpPr>
        <p:spPr>
          <a:xfrm>
            <a:off x="2080049" y="2654803"/>
            <a:ext cx="3308417" cy="1450670"/>
          </a:xfrm>
          <a:prstGeom prst="rect">
            <a:avLst/>
          </a:prstGeom>
          <a:solidFill>
            <a:srgbClr val="EFECE6"/>
          </a:solidFill>
        </p:spPr>
        <p:txBody>
          <a:bodyPr vert="horz" wrap="square" lIns="0" tIns="0" rIns="0" bIns="0" rtlCol="0" anchor="ctr" anchorCtr="0">
            <a:normAutofit/>
          </a:bodyPr>
          <a:lstStyle/>
          <a:p>
            <a:pPr marL="23103" marR="0" lvl="0" indent="0" algn="ctr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4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3103" marR="0" lvl="0" indent="0" algn="ctr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4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AQUAboss</a:t>
            </a:r>
            <a:r>
              <a:rPr kumimoji="0" lang="en-US" sz="133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334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nX</a:t>
            </a:r>
            <a:r>
              <a:rPr kumimoji="0" lang="en-US" sz="133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automatically calculates </a:t>
            </a:r>
            <a:br>
              <a:rPr kumimoji="0" lang="en-US" sz="133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lang="en-US" sz="1334" dirty="0">
                <a:solidFill>
                  <a:srgbClr val="000000"/>
                </a:solidFill>
                <a:latin typeface="Arial"/>
                <a:cs typeface="Arial"/>
              </a:rPr>
              <a:t>an</a:t>
            </a:r>
            <a:r>
              <a:rPr kumimoji="0" lang="en-US" sz="1334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efficient combination of temperature and time </a:t>
            </a:r>
            <a:r>
              <a:rPr kumimoji="0" lang="en-US" sz="133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reach your desired target A0 value!</a:t>
            </a:r>
            <a:r>
              <a:rPr kumimoji="0" lang="en-US" sz="1334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lang="en-US" sz="133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br>
              <a:rPr kumimoji="0" lang="en-US" sz="133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en-US" sz="1334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83A90E52-E0C7-09A2-1900-8DAA385812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50863" y="2654803"/>
            <a:ext cx="1450671" cy="145067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6612D48C-083C-7007-1BD2-12242E08B91B}"/>
              </a:ext>
            </a:extLst>
          </p:cNvPr>
          <p:cNvSpPr/>
          <p:nvPr/>
        </p:nvSpPr>
        <p:spPr bwMode="gray">
          <a:xfrm>
            <a:off x="5417365" y="0"/>
            <a:ext cx="6774636" cy="68580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E7B0D730-2377-4173-C1E1-0FB2DA85B08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08" imgH="408" progId="TCLayout.ActiveDocument.1">
                  <p:embed/>
                </p:oleObj>
              </mc:Choice>
              <mc:Fallback>
                <p:oleObj name="think-cell Folie" r:id="rId3" imgW="408" imgH="408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7B0D730-2377-4173-C1E1-0FB2DA85B0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7539E77E-B0F0-D748-D235-C158B3572CFF}"/>
              </a:ext>
            </a:extLst>
          </p:cNvPr>
          <p:cNvSpPr txBox="1"/>
          <p:nvPr/>
        </p:nvSpPr>
        <p:spPr>
          <a:xfrm>
            <a:off x="556440" y="2247900"/>
            <a:ext cx="3996581" cy="11811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 water consumption during regular standby mode.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</a:p>
          <a:p>
            <a:pPr marL="0" marR="0" lvl="0" indent="0" algn="l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FDA42CB-DB22-ED12-55A9-66CD5245B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440" y="693738"/>
            <a:ext cx="4605338" cy="863600"/>
          </a:xfrm>
        </p:spPr>
        <p:txBody>
          <a:bodyPr vert="horz"/>
          <a:lstStyle/>
          <a:p>
            <a:r>
              <a:rPr lang="en-US" dirty="0">
                <a:solidFill>
                  <a:schemeClr val="tx1"/>
                </a:solidFill>
              </a:rPr>
              <a:t>Standby mode</a:t>
            </a:r>
          </a:p>
        </p:txBody>
      </p:sp>
      <p:sp>
        <p:nvSpPr>
          <p:cNvPr id="7" name="Halber Rahmen 6">
            <a:hlinkClick r:id="rId5" action="ppaction://hlinksldjump"/>
            <a:extLst>
              <a:ext uri="{FF2B5EF4-FFF2-40B4-BE49-F238E27FC236}">
                <a16:creationId xmlns:a16="http://schemas.microsoft.com/office/drawing/2014/main" id="{D8830C19-7E27-375A-FB43-27698A598D26}"/>
              </a:ext>
            </a:extLst>
          </p:cNvPr>
          <p:cNvSpPr/>
          <p:nvPr/>
        </p:nvSpPr>
        <p:spPr bwMode="gray">
          <a:xfrm rot="18840765">
            <a:off x="833087" y="6391636"/>
            <a:ext cx="144016" cy="144016"/>
          </a:xfrm>
          <a:prstGeom prst="halfFrame">
            <a:avLst/>
          </a:prstGeom>
          <a:solidFill>
            <a:srgbClr val="9E2AB5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BA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object 17">
            <a:hlinkClick r:id="rId6" action="ppaction://hlinksldjump"/>
            <a:extLst>
              <a:ext uri="{FF2B5EF4-FFF2-40B4-BE49-F238E27FC236}">
                <a16:creationId xmlns:a16="http://schemas.microsoft.com/office/drawing/2014/main" id="{FE5ED97F-F035-9BDC-A4F0-38FEEECCBD58}"/>
              </a:ext>
            </a:extLst>
          </p:cNvPr>
          <p:cNvSpPr/>
          <p:nvPr/>
        </p:nvSpPr>
        <p:spPr>
          <a:xfrm>
            <a:off x="11659470" y="6314432"/>
            <a:ext cx="324609" cy="298425"/>
          </a:xfrm>
          <a:custGeom>
            <a:avLst/>
            <a:gdLst/>
            <a:ahLst/>
            <a:cxnLst/>
            <a:rect l="l" t="t" r="r" b="b"/>
            <a:pathLst>
              <a:path w="535305" h="492125">
                <a:moveTo>
                  <a:pt x="535114" y="264892"/>
                </a:moveTo>
                <a:lnTo>
                  <a:pt x="267552" y="0"/>
                </a:lnTo>
                <a:lnTo>
                  <a:pt x="0" y="264892"/>
                </a:lnTo>
                <a:lnTo>
                  <a:pt x="74835" y="264536"/>
                </a:lnTo>
                <a:lnTo>
                  <a:pt x="74835" y="491639"/>
                </a:lnTo>
                <a:lnTo>
                  <a:pt x="210956" y="491639"/>
                </a:lnTo>
                <a:lnTo>
                  <a:pt x="210956" y="338649"/>
                </a:lnTo>
                <a:lnTo>
                  <a:pt x="324157" y="338649"/>
                </a:lnTo>
                <a:lnTo>
                  <a:pt x="324157" y="491639"/>
                </a:lnTo>
                <a:lnTo>
                  <a:pt x="460279" y="491639"/>
                </a:lnTo>
                <a:lnTo>
                  <a:pt x="460279" y="264536"/>
                </a:lnTo>
                <a:lnTo>
                  <a:pt x="535114" y="264892"/>
                </a:lnTo>
                <a:close/>
              </a:path>
            </a:pathLst>
          </a:custGeom>
          <a:ln w="25400">
            <a:solidFill>
              <a:srgbClr val="9E2AB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Halber Rahmen 12">
            <a:hlinkClick r:id="rId7" action="ppaction://hlinksldjump"/>
            <a:extLst>
              <a:ext uri="{FF2B5EF4-FFF2-40B4-BE49-F238E27FC236}">
                <a16:creationId xmlns:a16="http://schemas.microsoft.com/office/drawing/2014/main" id="{65F46449-7493-5119-F319-DC143ECE38DF}"/>
              </a:ext>
            </a:extLst>
          </p:cNvPr>
          <p:cNvSpPr/>
          <p:nvPr/>
        </p:nvSpPr>
        <p:spPr bwMode="gray">
          <a:xfrm rot="8041073">
            <a:off x="11221631" y="6391636"/>
            <a:ext cx="144016" cy="144016"/>
          </a:xfrm>
          <a:prstGeom prst="halfFrame">
            <a:avLst/>
          </a:prstGeom>
          <a:solidFill>
            <a:srgbClr val="9E2AB5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BA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F528A0F-5BF6-2C4B-2B21-7357EB148638}"/>
              </a:ext>
            </a:extLst>
          </p:cNvPr>
          <p:cNvSpPr/>
          <p:nvPr/>
        </p:nvSpPr>
        <p:spPr bwMode="gray">
          <a:xfrm>
            <a:off x="550864" y="0"/>
            <a:ext cx="2700000" cy="349849"/>
          </a:xfrm>
          <a:prstGeom prst="rect">
            <a:avLst/>
          </a:prstGeom>
          <a:solidFill>
            <a:srgbClr val="00A97A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5720" rIns="180000" bIns="45720" rtlCol="0" anchor="ctr"/>
          <a:lstStyle/>
          <a:p>
            <a:pPr algn="ctr"/>
            <a:r>
              <a:rPr lang="en-US" sz="1400" dirty="0"/>
              <a:t>Resource efficiency</a:t>
            </a:r>
          </a:p>
        </p:txBody>
      </p:sp>
      <p:pic>
        <p:nvPicPr>
          <p:cNvPr id="6" name="Grafik 5" descr="Ein Bild, das Maschine, Zylinder, Elektronik, Im Haus enthält.&#10;&#10;KI-generierte Inhalte können fehlerhaft sein.">
            <a:extLst>
              <a:ext uri="{FF2B5EF4-FFF2-40B4-BE49-F238E27FC236}">
                <a16:creationId xmlns:a16="http://schemas.microsoft.com/office/drawing/2014/main" id="{8FA5FB57-47F9-F158-7957-BDBAE7345E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4"/>
          <a:stretch>
            <a:fillRect/>
          </a:stretch>
        </p:blipFill>
        <p:spPr>
          <a:xfrm>
            <a:off x="5411787" y="174924"/>
            <a:ext cx="6695534" cy="613950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C25E5E96-382C-DD6E-61CF-B998C08EB80E}"/>
              </a:ext>
            </a:extLst>
          </p:cNvPr>
          <p:cNvSpPr txBox="1"/>
          <p:nvPr/>
        </p:nvSpPr>
        <p:spPr>
          <a:xfrm>
            <a:off x="550863" y="5837009"/>
            <a:ext cx="4605338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lvl="0" defTabSz="1088776">
              <a:defRPr/>
            </a:pPr>
            <a:r>
              <a:rPr lang="en-US" sz="8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water consumption as long as permeate conductivity and temperature limits are not exceeded.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C7523DF-2784-DF45-5F8C-E1317D88C849}"/>
              </a:ext>
            </a:extLst>
          </p:cNvPr>
          <p:cNvSpPr txBox="1"/>
          <p:nvPr/>
        </p:nvSpPr>
        <p:spPr>
          <a:xfrm>
            <a:off x="12516787" y="730021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421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03A4D6F2-1543-3FCA-F475-00DC9EDF5B76}"/>
              </a:ext>
            </a:extLst>
          </p:cNvPr>
          <p:cNvSpPr/>
          <p:nvPr/>
        </p:nvSpPr>
        <p:spPr bwMode="gray">
          <a:xfrm>
            <a:off x="0" y="0"/>
            <a:ext cx="5411788" cy="68580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D228B02B-26A9-C564-CD42-B5C384DF83D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08" imgH="408" progId="TCLayout.ActiveDocument.1">
                  <p:embed/>
                </p:oleObj>
              </mc:Choice>
              <mc:Fallback>
                <p:oleObj name="think-cell Folie" r:id="rId4" imgW="408" imgH="408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228B02B-26A9-C564-CD42-B5C384DF83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Grafik 9" descr="Ein Bild, das Maschine, Zylinder, Elektronik, Im Haus enthält.&#10;&#10;KI-generierte Inhalte können fehlerhaft sein.">
            <a:extLst>
              <a:ext uri="{FF2B5EF4-FFF2-40B4-BE49-F238E27FC236}">
                <a16:creationId xmlns:a16="http://schemas.microsoft.com/office/drawing/2014/main" id="{AEAB3D19-FAE8-FCD3-65DF-AA673947F5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3" t="10499" r="36867" b="44637"/>
          <a:stretch>
            <a:fillRect/>
          </a:stretch>
        </p:blipFill>
        <p:spPr>
          <a:xfrm>
            <a:off x="-1037346" y="993229"/>
            <a:ext cx="6449134" cy="586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60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151C09C-82F8-F19D-97CE-9C02D0D5E400}"/>
              </a:ext>
            </a:extLst>
          </p:cNvPr>
          <p:cNvSpPr/>
          <p:nvPr/>
        </p:nvSpPr>
        <p:spPr>
          <a:xfrm>
            <a:off x="11659470" y="6314432"/>
            <a:ext cx="324609" cy="298425"/>
          </a:xfrm>
          <a:custGeom>
            <a:avLst/>
            <a:gdLst/>
            <a:ahLst/>
            <a:cxnLst/>
            <a:rect l="l" t="t" r="r" b="b"/>
            <a:pathLst>
              <a:path w="535305" h="492125">
                <a:moveTo>
                  <a:pt x="535114" y="264892"/>
                </a:moveTo>
                <a:lnTo>
                  <a:pt x="267552" y="0"/>
                </a:lnTo>
                <a:lnTo>
                  <a:pt x="0" y="264892"/>
                </a:lnTo>
                <a:lnTo>
                  <a:pt x="74835" y="264536"/>
                </a:lnTo>
                <a:lnTo>
                  <a:pt x="74835" y="491639"/>
                </a:lnTo>
                <a:lnTo>
                  <a:pt x="210956" y="491639"/>
                </a:lnTo>
                <a:lnTo>
                  <a:pt x="210956" y="338649"/>
                </a:lnTo>
                <a:lnTo>
                  <a:pt x="324157" y="338649"/>
                </a:lnTo>
                <a:lnTo>
                  <a:pt x="324157" y="491639"/>
                </a:lnTo>
                <a:lnTo>
                  <a:pt x="460279" y="491639"/>
                </a:lnTo>
                <a:lnTo>
                  <a:pt x="460279" y="264536"/>
                </a:lnTo>
                <a:lnTo>
                  <a:pt x="535114" y="264892"/>
                </a:lnTo>
                <a:close/>
              </a:path>
            </a:pathLst>
          </a:custGeom>
          <a:ln w="25400">
            <a:solidFill>
              <a:srgbClr val="9E2AB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Halber Rahmen 4">
            <a:hlinkClick r:id="rId2" action="ppaction://hlinksldjump"/>
            <a:extLst>
              <a:ext uri="{FF2B5EF4-FFF2-40B4-BE49-F238E27FC236}">
                <a16:creationId xmlns:a16="http://schemas.microsoft.com/office/drawing/2014/main" id="{0D698249-380A-BC58-B98A-178519C50529}"/>
              </a:ext>
            </a:extLst>
          </p:cNvPr>
          <p:cNvSpPr/>
          <p:nvPr/>
        </p:nvSpPr>
        <p:spPr bwMode="gray">
          <a:xfrm rot="18840765">
            <a:off x="833087" y="6391636"/>
            <a:ext cx="144016" cy="144016"/>
          </a:xfrm>
          <a:prstGeom prst="halfFrame">
            <a:avLst/>
          </a:prstGeom>
          <a:solidFill>
            <a:srgbClr val="9E2AB5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BA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Halber Rahmen 9">
            <a:hlinkClick r:id="rId3" action="ppaction://hlinksldjump"/>
            <a:extLst>
              <a:ext uri="{FF2B5EF4-FFF2-40B4-BE49-F238E27FC236}">
                <a16:creationId xmlns:a16="http://schemas.microsoft.com/office/drawing/2014/main" id="{F5B6B05E-CDDC-B1E2-ABE3-45F8EFBF79AD}"/>
              </a:ext>
            </a:extLst>
          </p:cNvPr>
          <p:cNvSpPr/>
          <p:nvPr/>
        </p:nvSpPr>
        <p:spPr bwMode="gray">
          <a:xfrm rot="8041073">
            <a:off x="11221631" y="6391636"/>
            <a:ext cx="144016" cy="144016"/>
          </a:xfrm>
          <a:prstGeom prst="halfFrame">
            <a:avLst/>
          </a:prstGeom>
          <a:solidFill>
            <a:srgbClr val="9E2AB5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BA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8CB14839-7CB2-20E2-8F1B-D43319B2C4C5}"/>
              </a:ext>
            </a:extLst>
          </p:cNvPr>
          <p:cNvSpPr/>
          <p:nvPr/>
        </p:nvSpPr>
        <p:spPr bwMode="gray">
          <a:xfrm>
            <a:off x="550864" y="0"/>
            <a:ext cx="2700000" cy="349849"/>
          </a:xfrm>
          <a:prstGeom prst="rect">
            <a:avLst/>
          </a:prstGeom>
          <a:solidFill>
            <a:srgbClr val="00A97A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5720" rIns="180000" bIns="45720" rtlCol="0" anchor="ctr"/>
          <a:lstStyle/>
          <a:p>
            <a:pPr algn="ctr"/>
            <a:r>
              <a:rPr lang="en-US" sz="1400" dirty="0"/>
              <a:t>Reliable operations</a:t>
            </a:r>
          </a:p>
        </p:txBody>
      </p:sp>
      <p:sp>
        <p:nvSpPr>
          <p:cNvPr id="2" name="Abgerundetes Rechteck 1">
            <a:hlinkClick r:id="rId3" action="ppaction://hlinksldjump"/>
            <a:extLst>
              <a:ext uri="{FF2B5EF4-FFF2-40B4-BE49-F238E27FC236}">
                <a16:creationId xmlns:a16="http://schemas.microsoft.com/office/drawing/2014/main" id="{5D5A55AD-D0CE-2BFE-636D-D46D34D04C5F}"/>
              </a:ext>
            </a:extLst>
          </p:cNvPr>
          <p:cNvSpPr/>
          <p:nvPr/>
        </p:nvSpPr>
        <p:spPr bwMode="gray">
          <a:xfrm>
            <a:off x="9309668" y="1299783"/>
            <a:ext cx="1800000" cy="360000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9E2AB5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670" lvl="0" algn="ctr" defTabSz="336244">
              <a:spcBef>
                <a:spcPts val="41"/>
              </a:spcBef>
              <a:defRPr/>
            </a:pPr>
            <a:r>
              <a:rPr lang="en-US" sz="1200" kern="0" dirty="0">
                <a:solidFill>
                  <a:srgbClr val="9E2AB5"/>
                </a:solidFill>
                <a:cs typeface="Arial"/>
              </a:rPr>
              <a:t>Component test</a:t>
            </a:r>
          </a:p>
        </p:txBody>
      </p:sp>
      <p:sp>
        <p:nvSpPr>
          <p:cNvPr id="3" name="object 14">
            <a:extLst>
              <a:ext uri="{FF2B5EF4-FFF2-40B4-BE49-F238E27FC236}">
                <a16:creationId xmlns:a16="http://schemas.microsoft.com/office/drawing/2014/main" id="{5C0252A6-134D-54D3-B2A4-4296E6E6A2D9}"/>
              </a:ext>
            </a:extLst>
          </p:cNvPr>
          <p:cNvSpPr txBox="1"/>
          <p:nvPr/>
        </p:nvSpPr>
        <p:spPr>
          <a:xfrm>
            <a:off x="8148536" y="736419"/>
            <a:ext cx="1230807" cy="1933325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ts val="14981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554" b="0" i="0" u="none" strike="noStrike" kern="0" cap="none" spc="9" normalizeH="0" baseline="0" noProof="0" dirty="0">
                <a:ln>
                  <a:noFill/>
                </a:ln>
                <a:solidFill>
                  <a:srgbClr val="00A97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14554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Abgerundetes Rechteck 3">
            <a:hlinkClick r:id="rId4" action="ppaction://hlinksldjump"/>
            <a:extLst>
              <a:ext uri="{FF2B5EF4-FFF2-40B4-BE49-F238E27FC236}">
                <a16:creationId xmlns:a16="http://schemas.microsoft.com/office/drawing/2014/main" id="{74946C76-91BD-1DC9-CEDB-6ED7396A5FDE}"/>
              </a:ext>
            </a:extLst>
          </p:cNvPr>
          <p:cNvSpPr/>
          <p:nvPr/>
        </p:nvSpPr>
        <p:spPr bwMode="gray">
          <a:xfrm>
            <a:off x="9841136" y="4838217"/>
            <a:ext cx="1800000" cy="360000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9E2AB5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670" lvl="0" algn="ctr" defTabSz="336244">
              <a:spcBef>
                <a:spcPts val="41"/>
              </a:spcBef>
              <a:defRPr/>
            </a:pPr>
            <a:r>
              <a:rPr lang="en-US" sz="1200" kern="0" dirty="0">
                <a:solidFill>
                  <a:srgbClr val="9E2AB5"/>
                </a:solidFill>
                <a:cs typeface="Arial"/>
              </a:rPr>
              <a:t>Maintenance interval</a:t>
            </a:r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F53C3D54-8822-4B72-C766-5352B81511DB}"/>
              </a:ext>
            </a:extLst>
          </p:cNvPr>
          <p:cNvSpPr txBox="1"/>
          <p:nvPr/>
        </p:nvSpPr>
        <p:spPr>
          <a:xfrm>
            <a:off x="8680004" y="4297054"/>
            <a:ext cx="1353888" cy="1933325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ts val="14981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554" b="0" i="0" u="none" strike="noStrike" kern="0" cap="none" spc="9" normalizeH="0" baseline="0" noProof="0" dirty="0">
                <a:ln>
                  <a:noFill/>
                </a:ln>
                <a:solidFill>
                  <a:srgbClr val="00A97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endParaRPr kumimoji="0" sz="14554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Abgerundetes Rechteck 7">
            <a:hlinkClick r:id="rId5" action="ppaction://hlinksldjump"/>
            <a:extLst>
              <a:ext uri="{FF2B5EF4-FFF2-40B4-BE49-F238E27FC236}">
                <a16:creationId xmlns:a16="http://schemas.microsoft.com/office/drawing/2014/main" id="{990FBE2A-D59D-EFE8-D9E6-3B24A95570A3}"/>
              </a:ext>
            </a:extLst>
          </p:cNvPr>
          <p:cNvSpPr/>
          <p:nvPr/>
        </p:nvSpPr>
        <p:spPr bwMode="gray">
          <a:xfrm>
            <a:off x="1744265" y="4359272"/>
            <a:ext cx="1800000" cy="360000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9E2AB5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670" lvl="0" algn="ctr" defTabSz="336244">
              <a:spcBef>
                <a:spcPts val="41"/>
              </a:spcBef>
              <a:defRPr/>
            </a:pPr>
            <a:r>
              <a:rPr lang="en-US" sz="1200" kern="0" dirty="0">
                <a:solidFill>
                  <a:srgbClr val="9E2AB5"/>
                </a:solidFill>
                <a:cs typeface="Arial"/>
              </a:rPr>
              <a:t>Multiple design setups</a:t>
            </a: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707939B5-7488-4DC8-B6B1-394170F63B07}"/>
              </a:ext>
            </a:extLst>
          </p:cNvPr>
          <p:cNvSpPr txBox="1"/>
          <p:nvPr/>
        </p:nvSpPr>
        <p:spPr>
          <a:xfrm>
            <a:off x="665858" y="3795908"/>
            <a:ext cx="1230807" cy="1933325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ts val="14981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554" b="0" i="0" u="none" strike="noStrike" kern="0" cap="none" spc="9" normalizeH="0" baseline="0" noProof="0" dirty="0">
                <a:ln>
                  <a:noFill/>
                </a:ln>
                <a:solidFill>
                  <a:srgbClr val="00A97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14554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Abgerundetes Rechteck 12">
            <a:hlinkClick r:id="rId6" action="ppaction://hlinksldjump"/>
            <a:extLst>
              <a:ext uri="{FF2B5EF4-FFF2-40B4-BE49-F238E27FC236}">
                <a16:creationId xmlns:a16="http://schemas.microsoft.com/office/drawing/2014/main" id="{1B95B961-11FA-4922-00A9-59FFF70C0212}"/>
              </a:ext>
            </a:extLst>
          </p:cNvPr>
          <p:cNvSpPr/>
          <p:nvPr/>
        </p:nvSpPr>
        <p:spPr bwMode="gray">
          <a:xfrm>
            <a:off x="1896665" y="1153901"/>
            <a:ext cx="1800000" cy="360000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9E2AB5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670" lvl="0" algn="ctr" defTabSz="336244">
              <a:spcBef>
                <a:spcPts val="41"/>
              </a:spcBef>
              <a:defRPr/>
            </a:pPr>
            <a:r>
              <a:rPr lang="en-US" sz="1200" kern="0" dirty="0">
                <a:solidFill>
                  <a:srgbClr val="9E2AB5"/>
                </a:solidFill>
                <a:cs typeface="Arial"/>
              </a:rPr>
              <a:t>Emergency mode</a:t>
            </a:r>
          </a:p>
        </p:txBody>
      </p:sp>
      <p:sp>
        <p:nvSpPr>
          <p:cNvPr id="21" name="object 14">
            <a:extLst>
              <a:ext uri="{FF2B5EF4-FFF2-40B4-BE49-F238E27FC236}">
                <a16:creationId xmlns:a16="http://schemas.microsoft.com/office/drawing/2014/main" id="{BD1DFC92-E662-3942-EB0E-C5B4C7513E54}"/>
              </a:ext>
            </a:extLst>
          </p:cNvPr>
          <p:cNvSpPr txBox="1"/>
          <p:nvPr/>
        </p:nvSpPr>
        <p:spPr>
          <a:xfrm>
            <a:off x="844708" y="612738"/>
            <a:ext cx="1353888" cy="1933325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ts val="14981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554" b="0" i="0" u="none" strike="noStrike" kern="0" cap="none" spc="9" normalizeH="0" baseline="0" noProof="0" dirty="0">
                <a:ln>
                  <a:noFill/>
                </a:ln>
                <a:solidFill>
                  <a:srgbClr val="00A97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endParaRPr kumimoji="0" sz="14554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4" name="Grafik 13" descr="Ein Bild, das Maschine, Haushaltsgerät, Silber, Motor enthält.&#10;&#10;KI-generierte Inhalte können fehlerhaft sein.">
            <a:extLst>
              <a:ext uri="{FF2B5EF4-FFF2-40B4-BE49-F238E27FC236}">
                <a16:creationId xmlns:a16="http://schemas.microsoft.com/office/drawing/2014/main" id="{6C6BB614-BFC7-43D0-11AB-543F584482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324" y="791569"/>
            <a:ext cx="6085080" cy="608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927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. Braun">
  <a:themeElements>
    <a:clrScheme name="B. Braun">
      <a:dk1>
        <a:srgbClr val="000000"/>
      </a:dk1>
      <a:lt1>
        <a:srgbClr val="FFFFFF"/>
      </a:lt1>
      <a:dk2>
        <a:srgbClr val="00A97A"/>
      </a:dk2>
      <a:lt2>
        <a:srgbClr val="333333"/>
      </a:lt2>
      <a:accent1>
        <a:srgbClr val="00A97A"/>
      </a:accent1>
      <a:accent2>
        <a:srgbClr val="00C696"/>
      </a:accent2>
      <a:accent3>
        <a:srgbClr val="00DFA9"/>
      </a:accent3>
      <a:accent4>
        <a:srgbClr val="97FFD8"/>
      </a:accent4>
      <a:accent5>
        <a:srgbClr val="035877"/>
      </a:accent5>
      <a:accent6>
        <a:srgbClr val="02708E"/>
      </a:accent6>
      <a:hlink>
        <a:srgbClr val="00A97A"/>
      </a:hlink>
      <a:folHlink>
        <a:srgbClr val="DFDBD3"/>
      </a:folHlink>
    </a:clrScheme>
    <a:fontScheme name="B. Brau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rgbClr val="00B482"/>
        </a:solidFill>
        <a:ln w="25400" cap="flat" cmpd="sng" algn="ctr">
          <a:noFill/>
          <a:prstDash val="solid"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prstClr val="black"/>
              </a:solidFill>
              <a:prstDash val="solid"/>
            </a14:hiddenLine>
          </a:ext>
        </a:extLst>
      </a:spPr>
      <a:bodyPr rtlCol="0" anchor="ctr"/>
      <a:lstStyle>
        <a:defPPr algn="ctr">
          <a:defRPr sz="16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2_B. Braun">
  <a:themeElements>
    <a:clrScheme name="B. Braun">
      <a:dk1>
        <a:srgbClr val="000000"/>
      </a:dk1>
      <a:lt1>
        <a:srgbClr val="FFFFFF"/>
      </a:lt1>
      <a:dk2>
        <a:srgbClr val="00A97A"/>
      </a:dk2>
      <a:lt2>
        <a:srgbClr val="333333"/>
      </a:lt2>
      <a:accent1>
        <a:srgbClr val="00A97A"/>
      </a:accent1>
      <a:accent2>
        <a:srgbClr val="00C696"/>
      </a:accent2>
      <a:accent3>
        <a:srgbClr val="00DFA9"/>
      </a:accent3>
      <a:accent4>
        <a:srgbClr val="97FFD8"/>
      </a:accent4>
      <a:accent5>
        <a:srgbClr val="035877"/>
      </a:accent5>
      <a:accent6>
        <a:srgbClr val="02708E"/>
      </a:accent6>
      <a:hlink>
        <a:srgbClr val="00A97A"/>
      </a:hlink>
      <a:folHlink>
        <a:srgbClr val="DFDBD3"/>
      </a:folHlink>
    </a:clrScheme>
    <a:fontScheme name="B. Brau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rgbClr val="00B482"/>
        </a:solidFill>
        <a:ln w="25400" cap="flat" cmpd="sng" algn="ctr">
          <a:noFill/>
          <a:prstDash val="solid"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prstClr val="black"/>
              </a:solidFill>
              <a:prstDash val="solid"/>
            </a14:hiddenLine>
          </a:ext>
        </a:extLst>
      </a:spPr>
      <a:bodyPr rtlCol="0" anchor="ctr"/>
      <a:lstStyle>
        <a:defPPr algn="ctr">
          <a:defRPr sz="16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9AF620761A7C409D067B7B38A9E387" ma:contentTypeVersion="19" ma:contentTypeDescription="Create a new document." ma:contentTypeScope="" ma:versionID="4d31b34eb994022edd4b0baf5e979dd0">
  <xsd:schema xmlns:xsd="http://www.w3.org/2001/XMLSchema" xmlns:xs="http://www.w3.org/2001/XMLSchema" xmlns:p="http://schemas.microsoft.com/office/2006/metadata/properties" xmlns:ns2="ef2aa88a-5f2f-4f2b-9a3e-77c70cb46416" xmlns:ns3="06dd7db3-2e72-47be-aeb3-e0883d579c8c" xmlns:ns4="0d15b06a-b26a-40a4-a368-fd5b042456b5" xmlns:ns5="843c7731-10a6-4d1b-bd34-4784dd890d47" targetNamespace="http://schemas.microsoft.com/office/2006/metadata/properties" ma:root="true" ma:fieldsID="bc85406728e727156e9e24c06cc81b66" ns2:_="" ns3:_="" ns4:_="" ns5:_="">
    <xsd:import namespace="ef2aa88a-5f2f-4f2b-9a3e-77c70cb46416"/>
    <xsd:import namespace="06dd7db3-2e72-47be-aeb3-e0883d579c8c"/>
    <xsd:import namespace="0d15b06a-b26a-40a4-a368-fd5b042456b5"/>
    <xsd:import namespace="843c7731-10a6-4d1b-bd34-4784dd890d4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n24c5089495a45db9a6fea6f9c9ae19b" minOccurs="0"/>
                <xsd:element ref="ns3:cb0eb143b4e346e99a89316938a64a26" minOccurs="0"/>
                <xsd:element ref="ns3:EISColCompany" minOccurs="0"/>
                <xsd:element ref="ns3:EISColCostcenter" minOccurs="0"/>
                <xsd:element ref="ns4:TaxCatchAll" minOccurs="0"/>
                <xsd:element ref="ns5:MediaServiceMetadata" minOccurs="0"/>
                <xsd:element ref="ns5:MediaServiceFastMetadata" minOccurs="0"/>
                <xsd:element ref="ns5:MediaServiceDateTaken" minOccurs="0"/>
                <xsd:element ref="ns5:MediaLengthInSeconds" minOccurs="0"/>
                <xsd:element ref="ns5:lcf76f155ced4ddcb4097134ff3c332f" minOccurs="0"/>
                <xsd:element ref="ns5:MediaServiceOCR" minOccurs="0"/>
                <xsd:element ref="ns5:MediaServiceGenerationTime" minOccurs="0"/>
                <xsd:element ref="ns5:MediaServiceEventHashCode" minOccurs="0"/>
                <xsd:element ref="ns5:MediaServiceObjectDetectorVersions" minOccurs="0"/>
                <xsd:element ref="ns5:MediaServiceSearchProperties" minOccurs="0"/>
                <xsd:element ref="ns5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2aa88a-5f2f-4f2b-9a3e-77c70cb4641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Beständige ID" ma:description="ID beim Hinzufügen beibehalten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dd7db3-2e72-47be-aeb3-e0883d579c8c" elementFormDefault="qualified">
    <xsd:import namespace="http://schemas.microsoft.com/office/2006/documentManagement/types"/>
    <xsd:import namespace="http://schemas.microsoft.com/office/infopath/2007/PartnerControls"/>
    <xsd:element name="n24c5089495a45db9a6fea6f9c9ae19b" ma:index="11" nillable="true" ma:taxonomy="true" ma:internalName="n24c5089495a45db9a6fea6f9c9ae19b" ma:taxonomyFieldName="EISColDivision" ma:displayName="Division" ma:default="" ma:fieldId="{724c5089-495a-45db-9a6f-ea6f9c9ae19b}" ma:sspId="b29d0967-da9b-4a39-b679-e3fd6923df66" ma:termSetId="5a5a561c-7e81-4368-a9e6-1b75e5fa507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b0eb143b4e346e99a89316938a64a26" ma:index="12" nillable="true" ma:taxonomy="true" ma:internalName="cb0eb143b4e346e99a89316938a64a26" ma:taxonomyFieldName="EISColCountry" ma:displayName="Country" ma:default="" ma:fieldId="{cb0eb143-b4e3-46e9-9a89-316938a64a26}" ma:sspId="b29d0967-da9b-4a39-b679-e3fd6923df66" ma:termSetId="20293ea3-d300-4042-a0e3-6414640add5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ISColCompany" ma:index="13" nillable="true" ma:displayName="Company" ma:format="Dropdown" ma:internalName="EISColCompany">
      <xsd:simpleType>
        <xsd:union memberTypes="dms:Text">
          <xsd:simpleType>
            <xsd:restriction base="dms:Choice">
              <xsd:enumeration value="Default"/>
            </xsd:restriction>
          </xsd:simpleType>
        </xsd:union>
      </xsd:simpleType>
    </xsd:element>
    <xsd:element name="EISColCostcenter" ma:index="14" nillable="true" ma:displayName="Costcenter" ma:format="Dropdown" ma:internalName="EISColCostcenter">
      <xsd:simpleType>
        <xsd:union memberTypes="dms:Text">
          <xsd:simpleType>
            <xsd:restriction base="dms:Choice">
              <xsd:enumeration value="Default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15b06a-b26a-40a4-a368-fd5b042456b5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0518e00a-4214-4d29-91a5-0689cfef3c25}" ma:internalName="TaxCatchAll" ma:showField="CatchAllData" ma:web="0d15b06a-b26a-40a4-a368-fd5b042456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3c7731-10a6-4d1b-bd34-4784dd890d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b29d0967-da9b-4a39-b679-e3fd6923df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d15b06a-b26a-40a4-a368-fd5b042456b5" xsi:nil="true"/>
    <lcf76f155ced4ddcb4097134ff3c332f xmlns="843c7731-10a6-4d1b-bd34-4784dd890d47">
      <Terms xmlns="http://schemas.microsoft.com/office/infopath/2007/PartnerControls"/>
    </lcf76f155ced4ddcb4097134ff3c332f>
    <n24c5089495a45db9a6fea6f9c9ae19b xmlns="06dd7db3-2e72-47be-aeb3-e0883d579c8c">
      <Terms xmlns="http://schemas.microsoft.com/office/infopath/2007/PartnerControls"/>
    </n24c5089495a45db9a6fea6f9c9ae19b>
    <EISColCostcenter xmlns="06dd7db3-2e72-47be-aeb3-e0883d579c8c" xsi:nil="true"/>
    <cb0eb143b4e346e99a89316938a64a26 xmlns="06dd7db3-2e72-47be-aeb3-e0883d579c8c">
      <Terms xmlns="http://schemas.microsoft.com/office/infopath/2007/PartnerControls"/>
    </cb0eb143b4e346e99a89316938a64a26>
    <EISColCompany xmlns="06dd7db3-2e72-47be-aeb3-e0883d579c8c" xsi:nil="true"/>
    <_dlc_DocId xmlns="ef2aa88a-5f2f-4f2b-9a3e-77c70cb46416">NJJKPJZJJ2UE-1571860022-3608</_dlc_DocId>
    <_dlc_DocIdUrl xmlns="ef2aa88a-5f2f-4f2b-9a3e-77c70cb46416">
      <Url>https://bbraun.sharepoint.com/sites/bbraun_eis_marketingcommunicationbe/_layouts/15/DocIdRedir.aspx?ID=NJJKPJZJJ2UE-1571860022-3608</Url>
      <Description>NJJKPJZJJ2UE-1571860022-3608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83CD7787-91EE-4B45-ADBC-EF85450D6325}"/>
</file>

<file path=customXml/itemProps2.xml><?xml version="1.0" encoding="utf-8"?>
<ds:datastoreItem xmlns:ds="http://schemas.openxmlformats.org/officeDocument/2006/customXml" ds:itemID="{ABD5C0E1-32E2-4769-9BE6-B05DB4A7DB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169456E-DBB3-49C5-9E3B-AA9F5AE19D92}">
  <ds:schemaRefs>
    <ds:schemaRef ds:uri="http://purl.org/dc/terms/"/>
    <ds:schemaRef ds:uri="http://purl.org/dc/dcmitype/"/>
    <ds:schemaRef ds:uri="http://schemas.microsoft.com/office/infopath/2007/PartnerControls"/>
    <ds:schemaRef ds:uri="0bd074be-c82f-4478-8809-07194aedd7e7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6e5c358e-4977-4352-ba45-94134266f7ba"/>
  </ds:schemaRefs>
</ds:datastoreItem>
</file>

<file path=customXml/itemProps4.xml><?xml version="1.0" encoding="utf-8"?>
<ds:datastoreItem xmlns:ds="http://schemas.openxmlformats.org/officeDocument/2006/customXml" ds:itemID="{D7513958-E9EC-4BE1-87F2-8C8B02F1E6C1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895</Words>
  <Application>Microsoft Office PowerPoint</Application>
  <PresentationFormat>Breitbild</PresentationFormat>
  <Paragraphs>139</Paragraphs>
  <Slides>18</Slides>
  <Notes>4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5" baseType="lpstr">
      <vt:lpstr>Aptos</vt:lpstr>
      <vt:lpstr>Arial</vt:lpstr>
      <vt:lpstr>RotisSansSerifPro</vt:lpstr>
      <vt:lpstr>Wingdings</vt:lpstr>
      <vt:lpstr>B. Braun</vt:lpstr>
      <vt:lpstr>2_B. Braun</vt:lpstr>
      <vt:lpstr>think-cell Folie</vt:lpstr>
      <vt:lpstr>AQUAboss® nX Reverse osmosis device</vt:lpstr>
      <vt:lpstr>PowerPoint-Präsentation</vt:lpstr>
      <vt:lpstr>PowerPoint-Präsentation</vt:lpstr>
      <vt:lpstr>PowerPoint-Präsentation</vt:lpstr>
      <vt:lpstr>Hot Rinse Smart</vt:lpstr>
      <vt:lpstr>PowerPoint-Präsentation</vt:lpstr>
      <vt:lpstr>Standby mode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B. Braun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Patrick Otto</dc:creator>
  <cp:lastModifiedBy>Patrick Otto</cp:lastModifiedBy>
  <cp:revision>10</cp:revision>
  <dcterms:created xsi:type="dcterms:W3CDTF">2025-04-30T12:07:36Z</dcterms:created>
  <dcterms:modified xsi:type="dcterms:W3CDTF">2025-06-11T11:49:38Z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8de25a8-ef47-40a7-b7ec-c38f3edc2acf_Enabled">
    <vt:lpwstr>true</vt:lpwstr>
  </property>
  <property fmtid="{D5CDD505-2E9C-101B-9397-08002B2CF9AE}" pid="3" name="MSIP_Label_a8de25a8-ef47-40a7-b7ec-c38f3edc2acf_SetDate">
    <vt:lpwstr>2025-04-30T12:08:50Z</vt:lpwstr>
  </property>
  <property fmtid="{D5CDD505-2E9C-101B-9397-08002B2CF9AE}" pid="4" name="MSIP_Label_a8de25a8-ef47-40a7-b7ec-c38f3edc2acf_Method">
    <vt:lpwstr>Standard</vt:lpwstr>
  </property>
  <property fmtid="{D5CDD505-2E9C-101B-9397-08002B2CF9AE}" pid="5" name="MSIP_Label_a8de25a8-ef47-40a7-b7ec-c38f3edc2acf_Name">
    <vt:lpwstr>a8de25a8-ef47-40a7-b7ec-c38f3edc2acf</vt:lpwstr>
  </property>
  <property fmtid="{D5CDD505-2E9C-101B-9397-08002B2CF9AE}" pid="6" name="MSIP_Label_a8de25a8-ef47-40a7-b7ec-c38f3edc2acf_SiteId">
    <vt:lpwstr>15d1bef2-0a6a-46f9-be4c-023279325e51</vt:lpwstr>
  </property>
  <property fmtid="{D5CDD505-2E9C-101B-9397-08002B2CF9AE}" pid="7" name="MSIP_Label_a8de25a8-ef47-40a7-b7ec-c38f3edc2acf_ActionId">
    <vt:lpwstr>eec7a4e1-442b-4800-ad18-55875bb71085</vt:lpwstr>
  </property>
  <property fmtid="{D5CDD505-2E9C-101B-9397-08002B2CF9AE}" pid="8" name="MSIP_Label_a8de25a8-ef47-40a7-b7ec-c38f3edc2acf_ContentBits">
    <vt:lpwstr>0</vt:lpwstr>
  </property>
  <property fmtid="{D5CDD505-2E9C-101B-9397-08002B2CF9AE}" pid="9" name="ContentTypeId">
    <vt:lpwstr>0x010100C29AF620761A7C409D067B7B38A9E387</vt:lpwstr>
  </property>
  <property fmtid="{D5CDD505-2E9C-101B-9397-08002B2CF9AE}" pid="10" name="MediaServiceImageTags">
    <vt:lpwstr/>
  </property>
  <property fmtid="{D5CDD505-2E9C-101B-9397-08002B2CF9AE}" pid="11" name="EIMColCollabAudience">
    <vt:lpwstr/>
  </property>
  <property fmtid="{D5CDD505-2E9C-101B-9397-08002B2CF9AE}" pid="12" name="_dlc_DocIdItemGuid">
    <vt:lpwstr>51a9ab37-a93d-438b-abf4-63c5c4f1fd6f</vt:lpwstr>
  </property>
  <property fmtid="{D5CDD505-2E9C-101B-9397-08002B2CF9AE}" pid="13" name="EISColCountry">
    <vt:lpwstr/>
  </property>
  <property fmtid="{D5CDD505-2E9C-101B-9397-08002B2CF9AE}" pid="14" name="EISColDivision">
    <vt:lpwstr/>
  </property>
</Properties>
</file>